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256" r:id="rId5"/>
    <p:sldId id="259" r:id="rId6"/>
    <p:sldId id="260" r:id="rId7"/>
    <p:sldId id="336" r:id="rId8"/>
    <p:sldId id="337" r:id="rId9"/>
    <p:sldId id="284" r:id="rId10"/>
    <p:sldId id="282" r:id="rId11"/>
    <p:sldId id="340" r:id="rId12"/>
    <p:sldId id="283" r:id="rId13"/>
    <p:sldId id="328" r:id="rId14"/>
    <p:sldId id="327" r:id="rId15"/>
    <p:sldId id="285" r:id="rId16"/>
    <p:sldId id="330" r:id="rId17"/>
    <p:sldId id="334" r:id="rId18"/>
    <p:sldId id="329" r:id="rId19"/>
    <p:sldId id="269" r:id="rId20"/>
    <p:sldId id="332" r:id="rId21"/>
    <p:sldId id="335" r:id="rId22"/>
    <p:sldId id="263" r:id="rId23"/>
    <p:sldId id="264" r:id="rId24"/>
    <p:sldId id="265" r:id="rId25"/>
    <p:sldId id="266" r:id="rId26"/>
    <p:sldId id="267" r:id="rId27"/>
    <p:sldId id="268" r:id="rId28"/>
    <p:sldId id="343" r:id="rId29"/>
    <p:sldId id="274" r:id="rId30"/>
    <p:sldId id="290" r:id="rId31"/>
    <p:sldId id="280" r:id="rId32"/>
    <p:sldId id="345" r:id="rId33"/>
    <p:sldId id="344" r:id="rId34"/>
    <p:sldId id="341" r:id="rId35"/>
    <p:sldId id="342" r:id="rId36"/>
    <p:sldId id="331" r:id="rId37"/>
    <p:sldId id="33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7539A-B23E-465F-A91E-9CDAE3BC4519}" v="104" dt="2024-12-02T08:50:33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37B12-F592-4F18-8F6E-9C457CD996A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764441-76EB-48DC-A773-9DF4B8FC1FF5}">
      <dgm:prSet/>
      <dgm:spPr/>
      <dgm:t>
        <a:bodyPr/>
        <a:lstStyle/>
        <a:p>
          <a:r>
            <a:rPr lang="lt-LT"/>
            <a:t>6 metų mergaitės ima galvoti, kad yra kvailesnės. Negu berniukai.</a:t>
          </a:r>
          <a:endParaRPr lang="en-US"/>
        </a:p>
      </dgm:t>
    </dgm:pt>
    <dgm:pt modelId="{20A0E5B9-B3B6-4AA6-8AFC-B38EC4CA0E5F}" type="parTrans" cxnId="{788E65E6-F22A-43A4-B2E2-11BBE4B435F7}">
      <dgm:prSet/>
      <dgm:spPr/>
      <dgm:t>
        <a:bodyPr/>
        <a:lstStyle/>
        <a:p>
          <a:endParaRPr lang="en-US"/>
        </a:p>
      </dgm:t>
    </dgm:pt>
    <dgm:pt modelId="{62E7B3A3-4CAC-4422-BE1A-9CA0DA0B860C}" type="sibTrans" cxnId="{788E65E6-F22A-43A4-B2E2-11BBE4B435F7}">
      <dgm:prSet/>
      <dgm:spPr/>
      <dgm:t>
        <a:bodyPr/>
        <a:lstStyle/>
        <a:p>
          <a:endParaRPr lang="en-US"/>
        </a:p>
      </dgm:t>
    </dgm:pt>
    <dgm:pt modelId="{0CE1A344-0314-461E-B638-3B2FC0D1A986}">
      <dgm:prSet/>
      <dgm:spPr/>
      <dgm:t>
        <a:bodyPr/>
        <a:lstStyle/>
        <a:p>
          <a:r>
            <a:rPr lang="lt-LT"/>
            <a:t>Berniukai gėdinami/gėdijasi dėl mergaitiškų atributų.</a:t>
          </a:r>
          <a:endParaRPr lang="en-US"/>
        </a:p>
      </dgm:t>
    </dgm:pt>
    <dgm:pt modelId="{773F3A02-6F6C-4F83-A93F-520DA41482F8}" type="parTrans" cxnId="{B1F75957-BE02-404E-ADEF-7AA9102B93C6}">
      <dgm:prSet/>
      <dgm:spPr/>
      <dgm:t>
        <a:bodyPr/>
        <a:lstStyle/>
        <a:p>
          <a:endParaRPr lang="en-US"/>
        </a:p>
      </dgm:t>
    </dgm:pt>
    <dgm:pt modelId="{601C5F73-1A01-4FDE-A432-F4760F710E3C}" type="sibTrans" cxnId="{B1F75957-BE02-404E-ADEF-7AA9102B93C6}">
      <dgm:prSet/>
      <dgm:spPr/>
      <dgm:t>
        <a:bodyPr/>
        <a:lstStyle/>
        <a:p>
          <a:endParaRPr lang="en-US"/>
        </a:p>
      </dgm:t>
    </dgm:pt>
    <dgm:pt modelId="{93B6DA2C-31BB-478D-AE42-A399833D58D6}">
      <dgm:prSet/>
      <dgm:spPr/>
      <dgm:t>
        <a:bodyPr/>
        <a:lstStyle/>
        <a:p>
          <a:r>
            <a:rPr lang="lt-LT"/>
            <a:t>Pink shaming: išorinis ir vidinis.</a:t>
          </a:r>
          <a:endParaRPr lang="en-US"/>
        </a:p>
      </dgm:t>
    </dgm:pt>
    <dgm:pt modelId="{F82B9C43-C0F6-4214-9EA3-554ED1AF4EAA}" type="parTrans" cxnId="{9C467288-BC9B-40B7-8072-075CCA9D2F48}">
      <dgm:prSet/>
      <dgm:spPr/>
      <dgm:t>
        <a:bodyPr/>
        <a:lstStyle/>
        <a:p>
          <a:endParaRPr lang="en-US"/>
        </a:p>
      </dgm:t>
    </dgm:pt>
    <dgm:pt modelId="{18C0E77C-E501-4945-8A80-9F4D3063CE86}" type="sibTrans" cxnId="{9C467288-BC9B-40B7-8072-075CCA9D2F48}">
      <dgm:prSet/>
      <dgm:spPr/>
      <dgm:t>
        <a:bodyPr/>
        <a:lstStyle/>
        <a:p>
          <a:endParaRPr lang="en-US"/>
        </a:p>
      </dgm:t>
    </dgm:pt>
    <dgm:pt modelId="{915CA62E-DBDF-4439-AB23-92B86F672803}">
      <dgm:prSet/>
      <dgm:spPr/>
      <dgm:t>
        <a:bodyPr/>
        <a:lstStyle/>
        <a:p>
          <a:r>
            <a:rPr lang="lt-LT"/>
            <a:t>Lyčių policija: kaip vaikai renkasi žaislus vieni, o kaip kitiems matant?</a:t>
          </a:r>
          <a:endParaRPr lang="en-US"/>
        </a:p>
      </dgm:t>
    </dgm:pt>
    <dgm:pt modelId="{173ED92E-98E6-4016-9140-7D7BE6828B0F}" type="parTrans" cxnId="{26B53271-50B7-4C0A-B26B-12F380BEF731}">
      <dgm:prSet/>
      <dgm:spPr/>
      <dgm:t>
        <a:bodyPr/>
        <a:lstStyle/>
        <a:p>
          <a:endParaRPr lang="en-US"/>
        </a:p>
      </dgm:t>
    </dgm:pt>
    <dgm:pt modelId="{0ECEE0E2-927C-4756-98B0-4D2D68772680}" type="sibTrans" cxnId="{26B53271-50B7-4C0A-B26B-12F380BEF731}">
      <dgm:prSet/>
      <dgm:spPr/>
      <dgm:t>
        <a:bodyPr/>
        <a:lstStyle/>
        <a:p>
          <a:endParaRPr lang="en-US"/>
        </a:p>
      </dgm:t>
    </dgm:pt>
    <dgm:pt modelId="{42453C2C-1DA4-4A4D-AE4A-7C9E2CF9D476}">
      <dgm:prSet/>
      <dgm:spPr/>
      <dgm:t>
        <a:bodyPr/>
        <a:lstStyle/>
        <a:p>
          <a:r>
            <a:rPr lang="lt-LT"/>
            <a:t>„Berniukai neverkia.“ </a:t>
          </a:r>
          <a:endParaRPr lang="en-US"/>
        </a:p>
      </dgm:t>
    </dgm:pt>
    <dgm:pt modelId="{51DF2444-7514-4DDC-9FDB-35CB06C890AC}" type="parTrans" cxnId="{996E54D9-6FD3-409C-B9A2-A3F121FA07E4}">
      <dgm:prSet/>
      <dgm:spPr/>
      <dgm:t>
        <a:bodyPr/>
        <a:lstStyle/>
        <a:p>
          <a:endParaRPr lang="en-US"/>
        </a:p>
      </dgm:t>
    </dgm:pt>
    <dgm:pt modelId="{5317A8E2-9839-420F-9210-6DF5AE42FC83}" type="sibTrans" cxnId="{996E54D9-6FD3-409C-B9A2-A3F121FA07E4}">
      <dgm:prSet/>
      <dgm:spPr/>
      <dgm:t>
        <a:bodyPr/>
        <a:lstStyle/>
        <a:p>
          <a:endParaRPr lang="en-US"/>
        </a:p>
      </dgm:t>
    </dgm:pt>
    <dgm:pt modelId="{896B0212-0817-4A90-8999-42D56F6DE1E2}">
      <dgm:prSet/>
      <dgm:spPr/>
      <dgm:t>
        <a:bodyPr/>
        <a:lstStyle/>
        <a:p>
          <a:r>
            <a:rPr lang="lt-LT"/>
            <a:t>Mergaičių vertė konstruojama per išvaizdą. </a:t>
          </a:r>
          <a:endParaRPr lang="en-US"/>
        </a:p>
      </dgm:t>
    </dgm:pt>
    <dgm:pt modelId="{D2D9AD7D-8AAC-4F60-9D94-8C04F972B560}" type="parTrans" cxnId="{F77D84DD-A5F1-4180-A4CD-CF28C5D8B3CB}">
      <dgm:prSet/>
      <dgm:spPr/>
      <dgm:t>
        <a:bodyPr/>
        <a:lstStyle/>
        <a:p>
          <a:endParaRPr lang="en-US"/>
        </a:p>
      </dgm:t>
    </dgm:pt>
    <dgm:pt modelId="{05F136FA-FE52-4488-A6F2-13381105775E}" type="sibTrans" cxnId="{F77D84DD-A5F1-4180-A4CD-CF28C5D8B3CB}">
      <dgm:prSet/>
      <dgm:spPr/>
      <dgm:t>
        <a:bodyPr/>
        <a:lstStyle/>
        <a:p>
          <a:endParaRPr lang="en-US"/>
        </a:p>
      </dgm:t>
    </dgm:pt>
    <dgm:pt modelId="{492C8B94-BEDC-4B5A-BBD7-1E608EDCA418}" type="pres">
      <dgm:prSet presAssocID="{F4337B12-F592-4F18-8F6E-9C457CD996AE}" presName="vert0" presStyleCnt="0">
        <dgm:presLayoutVars>
          <dgm:dir/>
          <dgm:animOne val="branch"/>
          <dgm:animLvl val="lvl"/>
        </dgm:presLayoutVars>
      </dgm:prSet>
      <dgm:spPr/>
    </dgm:pt>
    <dgm:pt modelId="{027747E8-2571-4A7F-97B4-132499D97FD6}" type="pres">
      <dgm:prSet presAssocID="{D1764441-76EB-48DC-A773-9DF4B8FC1FF5}" presName="thickLine" presStyleLbl="alignNode1" presStyleIdx="0" presStyleCnt="6"/>
      <dgm:spPr/>
    </dgm:pt>
    <dgm:pt modelId="{3F59294C-94BF-48B5-BA83-D9380BF9A9CA}" type="pres">
      <dgm:prSet presAssocID="{D1764441-76EB-48DC-A773-9DF4B8FC1FF5}" presName="horz1" presStyleCnt="0"/>
      <dgm:spPr/>
    </dgm:pt>
    <dgm:pt modelId="{0BB075BC-BB15-47FA-921A-3FC5C9EEBB7E}" type="pres">
      <dgm:prSet presAssocID="{D1764441-76EB-48DC-A773-9DF4B8FC1FF5}" presName="tx1" presStyleLbl="revTx" presStyleIdx="0" presStyleCnt="6"/>
      <dgm:spPr/>
    </dgm:pt>
    <dgm:pt modelId="{B1AE03A3-3E9B-4175-B2C7-968B0AB6E507}" type="pres">
      <dgm:prSet presAssocID="{D1764441-76EB-48DC-A773-9DF4B8FC1FF5}" presName="vert1" presStyleCnt="0"/>
      <dgm:spPr/>
    </dgm:pt>
    <dgm:pt modelId="{72129D53-E4AD-4607-AE06-22DCF2066C66}" type="pres">
      <dgm:prSet presAssocID="{0CE1A344-0314-461E-B638-3B2FC0D1A986}" presName="thickLine" presStyleLbl="alignNode1" presStyleIdx="1" presStyleCnt="6"/>
      <dgm:spPr/>
    </dgm:pt>
    <dgm:pt modelId="{8407A205-1B3F-4605-903B-580196446026}" type="pres">
      <dgm:prSet presAssocID="{0CE1A344-0314-461E-B638-3B2FC0D1A986}" presName="horz1" presStyleCnt="0"/>
      <dgm:spPr/>
    </dgm:pt>
    <dgm:pt modelId="{5173BAF9-C7C2-4EBF-AAF6-DAE40A1F6C2C}" type="pres">
      <dgm:prSet presAssocID="{0CE1A344-0314-461E-B638-3B2FC0D1A986}" presName="tx1" presStyleLbl="revTx" presStyleIdx="1" presStyleCnt="6"/>
      <dgm:spPr/>
    </dgm:pt>
    <dgm:pt modelId="{17584F7F-A492-4243-AF26-BAD3691082CA}" type="pres">
      <dgm:prSet presAssocID="{0CE1A344-0314-461E-B638-3B2FC0D1A986}" presName="vert1" presStyleCnt="0"/>
      <dgm:spPr/>
    </dgm:pt>
    <dgm:pt modelId="{E2176D01-C8D3-487C-8523-666143C87F9B}" type="pres">
      <dgm:prSet presAssocID="{93B6DA2C-31BB-478D-AE42-A399833D58D6}" presName="thickLine" presStyleLbl="alignNode1" presStyleIdx="2" presStyleCnt="6"/>
      <dgm:spPr/>
    </dgm:pt>
    <dgm:pt modelId="{0501FA78-8600-4E4E-A9FE-0D0FE2CE7BCF}" type="pres">
      <dgm:prSet presAssocID="{93B6DA2C-31BB-478D-AE42-A399833D58D6}" presName="horz1" presStyleCnt="0"/>
      <dgm:spPr/>
    </dgm:pt>
    <dgm:pt modelId="{367A7EFD-B327-48E0-AA0A-8B66748CB9E5}" type="pres">
      <dgm:prSet presAssocID="{93B6DA2C-31BB-478D-AE42-A399833D58D6}" presName="tx1" presStyleLbl="revTx" presStyleIdx="2" presStyleCnt="6"/>
      <dgm:spPr/>
    </dgm:pt>
    <dgm:pt modelId="{DC996094-1384-4FB7-8546-15E2C4005AB4}" type="pres">
      <dgm:prSet presAssocID="{93B6DA2C-31BB-478D-AE42-A399833D58D6}" presName="vert1" presStyleCnt="0"/>
      <dgm:spPr/>
    </dgm:pt>
    <dgm:pt modelId="{9FF4EB5D-A13B-4131-B841-D8D7B8B15DDD}" type="pres">
      <dgm:prSet presAssocID="{915CA62E-DBDF-4439-AB23-92B86F672803}" presName="thickLine" presStyleLbl="alignNode1" presStyleIdx="3" presStyleCnt="6"/>
      <dgm:spPr/>
    </dgm:pt>
    <dgm:pt modelId="{1A0EA940-D8C5-460E-9DC2-2DC2064A52AF}" type="pres">
      <dgm:prSet presAssocID="{915CA62E-DBDF-4439-AB23-92B86F672803}" presName="horz1" presStyleCnt="0"/>
      <dgm:spPr/>
    </dgm:pt>
    <dgm:pt modelId="{8DB55A96-14CE-4EDF-A1B7-A1A288A63EC8}" type="pres">
      <dgm:prSet presAssocID="{915CA62E-DBDF-4439-AB23-92B86F672803}" presName="tx1" presStyleLbl="revTx" presStyleIdx="3" presStyleCnt="6"/>
      <dgm:spPr/>
    </dgm:pt>
    <dgm:pt modelId="{F50CCA06-3588-4A34-BFB4-EE291A572BAD}" type="pres">
      <dgm:prSet presAssocID="{915CA62E-DBDF-4439-AB23-92B86F672803}" presName="vert1" presStyleCnt="0"/>
      <dgm:spPr/>
    </dgm:pt>
    <dgm:pt modelId="{54E981D3-778B-432F-8167-AD92DB0A69FE}" type="pres">
      <dgm:prSet presAssocID="{42453C2C-1DA4-4A4D-AE4A-7C9E2CF9D476}" presName="thickLine" presStyleLbl="alignNode1" presStyleIdx="4" presStyleCnt="6"/>
      <dgm:spPr/>
    </dgm:pt>
    <dgm:pt modelId="{40F412E3-76CF-46D8-A008-E1EFE9603932}" type="pres">
      <dgm:prSet presAssocID="{42453C2C-1DA4-4A4D-AE4A-7C9E2CF9D476}" presName="horz1" presStyleCnt="0"/>
      <dgm:spPr/>
    </dgm:pt>
    <dgm:pt modelId="{47A7EB96-1BB6-4ADF-8CBE-CCBC8C9CB40B}" type="pres">
      <dgm:prSet presAssocID="{42453C2C-1DA4-4A4D-AE4A-7C9E2CF9D476}" presName="tx1" presStyleLbl="revTx" presStyleIdx="4" presStyleCnt="6"/>
      <dgm:spPr/>
    </dgm:pt>
    <dgm:pt modelId="{FE7F9D12-8D5C-45AD-8B3C-DF8D6B54AE4E}" type="pres">
      <dgm:prSet presAssocID="{42453C2C-1DA4-4A4D-AE4A-7C9E2CF9D476}" presName="vert1" presStyleCnt="0"/>
      <dgm:spPr/>
    </dgm:pt>
    <dgm:pt modelId="{B26340C7-B060-4972-A738-254837468203}" type="pres">
      <dgm:prSet presAssocID="{896B0212-0817-4A90-8999-42D56F6DE1E2}" presName="thickLine" presStyleLbl="alignNode1" presStyleIdx="5" presStyleCnt="6"/>
      <dgm:spPr/>
    </dgm:pt>
    <dgm:pt modelId="{E0104D49-D93C-4FF3-B443-AFD8A84DF03A}" type="pres">
      <dgm:prSet presAssocID="{896B0212-0817-4A90-8999-42D56F6DE1E2}" presName="horz1" presStyleCnt="0"/>
      <dgm:spPr/>
    </dgm:pt>
    <dgm:pt modelId="{FDF3EE43-3D9A-40D4-8E7B-9CF3E6B05826}" type="pres">
      <dgm:prSet presAssocID="{896B0212-0817-4A90-8999-42D56F6DE1E2}" presName="tx1" presStyleLbl="revTx" presStyleIdx="5" presStyleCnt="6"/>
      <dgm:spPr/>
    </dgm:pt>
    <dgm:pt modelId="{167B17AD-F4D2-4747-B84B-C5F355261C81}" type="pres">
      <dgm:prSet presAssocID="{896B0212-0817-4A90-8999-42D56F6DE1E2}" presName="vert1" presStyleCnt="0"/>
      <dgm:spPr/>
    </dgm:pt>
  </dgm:ptLst>
  <dgm:cxnLst>
    <dgm:cxn modelId="{B8890D1E-3867-4FCA-98C3-C533DA78F0C7}" type="presOf" srcId="{915CA62E-DBDF-4439-AB23-92B86F672803}" destId="{8DB55A96-14CE-4EDF-A1B7-A1A288A63EC8}" srcOrd="0" destOrd="0" presId="urn:microsoft.com/office/officeart/2008/layout/LinedList"/>
    <dgm:cxn modelId="{033D836E-57BE-44BB-B28B-19EA883509D4}" type="presOf" srcId="{42453C2C-1DA4-4A4D-AE4A-7C9E2CF9D476}" destId="{47A7EB96-1BB6-4ADF-8CBE-CCBC8C9CB40B}" srcOrd="0" destOrd="0" presId="urn:microsoft.com/office/officeart/2008/layout/LinedList"/>
    <dgm:cxn modelId="{26B53271-50B7-4C0A-B26B-12F380BEF731}" srcId="{F4337B12-F592-4F18-8F6E-9C457CD996AE}" destId="{915CA62E-DBDF-4439-AB23-92B86F672803}" srcOrd="3" destOrd="0" parTransId="{173ED92E-98E6-4016-9140-7D7BE6828B0F}" sibTransId="{0ECEE0E2-927C-4756-98B0-4D2D68772680}"/>
    <dgm:cxn modelId="{B1F75957-BE02-404E-ADEF-7AA9102B93C6}" srcId="{F4337B12-F592-4F18-8F6E-9C457CD996AE}" destId="{0CE1A344-0314-461E-B638-3B2FC0D1A986}" srcOrd="1" destOrd="0" parTransId="{773F3A02-6F6C-4F83-A93F-520DA41482F8}" sibTransId="{601C5F73-1A01-4FDE-A432-F4760F710E3C}"/>
    <dgm:cxn modelId="{9C467288-BC9B-40B7-8072-075CCA9D2F48}" srcId="{F4337B12-F592-4F18-8F6E-9C457CD996AE}" destId="{93B6DA2C-31BB-478D-AE42-A399833D58D6}" srcOrd="2" destOrd="0" parTransId="{F82B9C43-C0F6-4214-9EA3-554ED1AF4EAA}" sibTransId="{18C0E77C-E501-4945-8A80-9F4D3063CE86}"/>
    <dgm:cxn modelId="{1CA4379D-271F-41D5-81A6-2B06CE4462BA}" type="presOf" srcId="{93B6DA2C-31BB-478D-AE42-A399833D58D6}" destId="{367A7EFD-B327-48E0-AA0A-8B66748CB9E5}" srcOrd="0" destOrd="0" presId="urn:microsoft.com/office/officeart/2008/layout/LinedList"/>
    <dgm:cxn modelId="{2B2E5BA5-C0E7-4292-B3AA-AFE7CF79F269}" type="presOf" srcId="{896B0212-0817-4A90-8999-42D56F6DE1E2}" destId="{FDF3EE43-3D9A-40D4-8E7B-9CF3E6B05826}" srcOrd="0" destOrd="0" presId="urn:microsoft.com/office/officeart/2008/layout/LinedList"/>
    <dgm:cxn modelId="{5E4FF1B3-E627-4C0B-9C62-1254D90FF555}" type="presOf" srcId="{D1764441-76EB-48DC-A773-9DF4B8FC1FF5}" destId="{0BB075BC-BB15-47FA-921A-3FC5C9EEBB7E}" srcOrd="0" destOrd="0" presId="urn:microsoft.com/office/officeart/2008/layout/LinedList"/>
    <dgm:cxn modelId="{996E54D9-6FD3-409C-B9A2-A3F121FA07E4}" srcId="{F4337B12-F592-4F18-8F6E-9C457CD996AE}" destId="{42453C2C-1DA4-4A4D-AE4A-7C9E2CF9D476}" srcOrd="4" destOrd="0" parTransId="{51DF2444-7514-4DDC-9FDB-35CB06C890AC}" sibTransId="{5317A8E2-9839-420F-9210-6DF5AE42FC83}"/>
    <dgm:cxn modelId="{F77D84DD-A5F1-4180-A4CD-CF28C5D8B3CB}" srcId="{F4337B12-F592-4F18-8F6E-9C457CD996AE}" destId="{896B0212-0817-4A90-8999-42D56F6DE1E2}" srcOrd="5" destOrd="0" parTransId="{D2D9AD7D-8AAC-4F60-9D94-8C04F972B560}" sibTransId="{05F136FA-FE52-4488-A6F2-13381105775E}"/>
    <dgm:cxn modelId="{913EA6DF-56E1-471C-B908-97981BC725A0}" type="presOf" srcId="{F4337B12-F592-4F18-8F6E-9C457CD996AE}" destId="{492C8B94-BEDC-4B5A-BBD7-1E608EDCA418}" srcOrd="0" destOrd="0" presId="urn:microsoft.com/office/officeart/2008/layout/LinedList"/>
    <dgm:cxn modelId="{788E65E6-F22A-43A4-B2E2-11BBE4B435F7}" srcId="{F4337B12-F592-4F18-8F6E-9C457CD996AE}" destId="{D1764441-76EB-48DC-A773-9DF4B8FC1FF5}" srcOrd="0" destOrd="0" parTransId="{20A0E5B9-B3B6-4AA6-8AFC-B38EC4CA0E5F}" sibTransId="{62E7B3A3-4CAC-4422-BE1A-9CA0DA0B860C}"/>
    <dgm:cxn modelId="{3428F7E6-2B9F-40C8-92B7-32F392F3A117}" type="presOf" srcId="{0CE1A344-0314-461E-B638-3B2FC0D1A986}" destId="{5173BAF9-C7C2-4EBF-AAF6-DAE40A1F6C2C}" srcOrd="0" destOrd="0" presId="urn:microsoft.com/office/officeart/2008/layout/LinedList"/>
    <dgm:cxn modelId="{EB1945E7-452A-4156-A932-3FD86BD222B6}" type="presParOf" srcId="{492C8B94-BEDC-4B5A-BBD7-1E608EDCA418}" destId="{027747E8-2571-4A7F-97B4-132499D97FD6}" srcOrd="0" destOrd="0" presId="urn:microsoft.com/office/officeart/2008/layout/LinedList"/>
    <dgm:cxn modelId="{3F4D6A03-08F6-4B3F-8E36-FD0E14A34F9A}" type="presParOf" srcId="{492C8B94-BEDC-4B5A-BBD7-1E608EDCA418}" destId="{3F59294C-94BF-48B5-BA83-D9380BF9A9CA}" srcOrd="1" destOrd="0" presId="urn:microsoft.com/office/officeart/2008/layout/LinedList"/>
    <dgm:cxn modelId="{C05DC14A-57D0-4551-8E2F-0F80F5E8CB09}" type="presParOf" srcId="{3F59294C-94BF-48B5-BA83-D9380BF9A9CA}" destId="{0BB075BC-BB15-47FA-921A-3FC5C9EEBB7E}" srcOrd="0" destOrd="0" presId="urn:microsoft.com/office/officeart/2008/layout/LinedList"/>
    <dgm:cxn modelId="{DAE9BD3C-90F6-4972-83ED-2A343773D5FB}" type="presParOf" srcId="{3F59294C-94BF-48B5-BA83-D9380BF9A9CA}" destId="{B1AE03A3-3E9B-4175-B2C7-968B0AB6E507}" srcOrd="1" destOrd="0" presId="urn:microsoft.com/office/officeart/2008/layout/LinedList"/>
    <dgm:cxn modelId="{0B5891E1-6431-4744-AD21-C0984002D749}" type="presParOf" srcId="{492C8B94-BEDC-4B5A-BBD7-1E608EDCA418}" destId="{72129D53-E4AD-4607-AE06-22DCF2066C66}" srcOrd="2" destOrd="0" presId="urn:microsoft.com/office/officeart/2008/layout/LinedList"/>
    <dgm:cxn modelId="{384BB243-5008-4000-B460-41E9A3469313}" type="presParOf" srcId="{492C8B94-BEDC-4B5A-BBD7-1E608EDCA418}" destId="{8407A205-1B3F-4605-903B-580196446026}" srcOrd="3" destOrd="0" presId="urn:microsoft.com/office/officeart/2008/layout/LinedList"/>
    <dgm:cxn modelId="{CB92EB32-F6C3-4DBF-83BE-157248074858}" type="presParOf" srcId="{8407A205-1B3F-4605-903B-580196446026}" destId="{5173BAF9-C7C2-4EBF-AAF6-DAE40A1F6C2C}" srcOrd="0" destOrd="0" presId="urn:microsoft.com/office/officeart/2008/layout/LinedList"/>
    <dgm:cxn modelId="{60572856-C91F-4D65-A894-C433B5D2B155}" type="presParOf" srcId="{8407A205-1B3F-4605-903B-580196446026}" destId="{17584F7F-A492-4243-AF26-BAD3691082CA}" srcOrd="1" destOrd="0" presId="urn:microsoft.com/office/officeart/2008/layout/LinedList"/>
    <dgm:cxn modelId="{EBB6EB8E-ECE7-43A7-AF0B-280D6353397B}" type="presParOf" srcId="{492C8B94-BEDC-4B5A-BBD7-1E608EDCA418}" destId="{E2176D01-C8D3-487C-8523-666143C87F9B}" srcOrd="4" destOrd="0" presId="urn:microsoft.com/office/officeart/2008/layout/LinedList"/>
    <dgm:cxn modelId="{1F4902D9-9E49-424A-B943-0B6E5F04A98E}" type="presParOf" srcId="{492C8B94-BEDC-4B5A-BBD7-1E608EDCA418}" destId="{0501FA78-8600-4E4E-A9FE-0D0FE2CE7BCF}" srcOrd="5" destOrd="0" presId="urn:microsoft.com/office/officeart/2008/layout/LinedList"/>
    <dgm:cxn modelId="{F800C046-2D11-4741-836D-D8C29A66C6FB}" type="presParOf" srcId="{0501FA78-8600-4E4E-A9FE-0D0FE2CE7BCF}" destId="{367A7EFD-B327-48E0-AA0A-8B66748CB9E5}" srcOrd="0" destOrd="0" presId="urn:microsoft.com/office/officeart/2008/layout/LinedList"/>
    <dgm:cxn modelId="{1E26A649-9044-45C0-8F88-D6A5B83241FF}" type="presParOf" srcId="{0501FA78-8600-4E4E-A9FE-0D0FE2CE7BCF}" destId="{DC996094-1384-4FB7-8546-15E2C4005AB4}" srcOrd="1" destOrd="0" presId="urn:microsoft.com/office/officeart/2008/layout/LinedList"/>
    <dgm:cxn modelId="{1A8072A3-A600-48A9-B7F5-686CCC68AE1A}" type="presParOf" srcId="{492C8B94-BEDC-4B5A-BBD7-1E608EDCA418}" destId="{9FF4EB5D-A13B-4131-B841-D8D7B8B15DDD}" srcOrd="6" destOrd="0" presId="urn:microsoft.com/office/officeart/2008/layout/LinedList"/>
    <dgm:cxn modelId="{50B8968C-701E-4C1F-8679-122AE094538C}" type="presParOf" srcId="{492C8B94-BEDC-4B5A-BBD7-1E608EDCA418}" destId="{1A0EA940-D8C5-460E-9DC2-2DC2064A52AF}" srcOrd="7" destOrd="0" presId="urn:microsoft.com/office/officeart/2008/layout/LinedList"/>
    <dgm:cxn modelId="{2BF97F64-BCA6-4E32-AFAD-32B8B606A383}" type="presParOf" srcId="{1A0EA940-D8C5-460E-9DC2-2DC2064A52AF}" destId="{8DB55A96-14CE-4EDF-A1B7-A1A288A63EC8}" srcOrd="0" destOrd="0" presId="urn:microsoft.com/office/officeart/2008/layout/LinedList"/>
    <dgm:cxn modelId="{5CD46D3E-2306-4608-B0EA-F75AA1E701C5}" type="presParOf" srcId="{1A0EA940-D8C5-460E-9DC2-2DC2064A52AF}" destId="{F50CCA06-3588-4A34-BFB4-EE291A572BAD}" srcOrd="1" destOrd="0" presId="urn:microsoft.com/office/officeart/2008/layout/LinedList"/>
    <dgm:cxn modelId="{56E31305-6350-4B43-B8A0-C859B3C82371}" type="presParOf" srcId="{492C8B94-BEDC-4B5A-BBD7-1E608EDCA418}" destId="{54E981D3-778B-432F-8167-AD92DB0A69FE}" srcOrd="8" destOrd="0" presId="urn:microsoft.com/office/officeart/2008/layout/LinedList"/>
    <dgm:cxn modelId="{F1B7F3E8-FFA4-4147-B23E-B4CB768E2F0B}" type="presParOf" srcId="{492C8B94-BEDC-4B5A-BBD7-1E608EDCA418}" destId="{40F412E3-76CF-46D8-A008-E1EFE9603932}" srcOrd="9" destOrd="0" presId="urn:microsoft.com/office/officeart/2008/layout/LinedList"/>
    <dgm:cxn modelId="{C2C0C814-7398-464B-98E2-191FAB600557}" type="presParOf" srcId="{40F412E3-76CF-46D8-A008-E1EFE9603932}" destId="{47A7EB96-1BB6-4ADF-8CBE-CCBC8C9CB40B}" srcOrd="0" destOrd="0" presId="urn:microsoft.com/office/officeart/2008/layout/LinedList"/>
    <dgm:cxn modelId="{BF3C33A1-811D-4F16-B89B-C386757C2E6E}" type="presParOf" srcId="{40F412E3-76CF-46D8-A008-E1EFE9603932}" destId="{FE7F9D12-8D5C-45AD-8B3C-DF8D6B54AE4E}" srcOrd="1" destOrd="0" presId="urn:microsoft.com/office/officeart/2008/layout/LinedList"/>
    <dgm:cxn modelId="{8AC869EA-386C-412F-9911-6CA2208FA38A}" type="presParOf" srcId="{492C8B94-BEDC-4B5A-BBD7-1E608EDCA418}" destId="{B26340C7-B060-4972-A738-254837468203}" srcOrd="10" destOrd="0" presId="urn:microsoft.com/office/officeart/2008/layout/LinedList"/>
    <dgm:cxn modelId="{256B4C95-5877-4277-A545-69823902AA54}" type="presParOf" srcId="{492C8B94-BEDC-4B5A-BBD7-1E608EDCA418}" destId="{E0104D49-D93C-4FF3-B443-AFD8A84DF03A}" srcOrd="11" destOrd="0" presId="urn:microsoft.com/office/officeart/2008/layout/LinedList"/>
    <dgm:cxn modelId="{E9D2CFD9-F542-4BAF-AAA7-F76A21D69AC8}" type="presParOf" srcId="{E0104D49-D93C-4FF3-B443-AFD8A84DF03A}" destId="{FDF3EE43-3D9A-40D4-8E7B-9CF3E6B05826}" srcOrd="0" destOrd="0" presId="urn:microsoft.com/office/officeart/2008/layout/LinedList"/>
    <dgm:cxn modelId="{4AE719D8-048A-44FC-BF75-A9A925D642E5}" type="presParOf" srcId="{E0104D49-D93C-4FF3-B443-AFD8A84DF03A}" destId="{167B17AD-F4D2-4747-B84B-C5F355261C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747E8-2571-4A7F-97B4-132499D97FD6}">
      <dsp:nvSpPr>
        <dsp:cNvPr id="0" name=""/>
        <dsp:cNvSpPr/>
      </dsp:nvSpPr>
      <dsp:spPr>
        <a:xfrm>
          <a:off x="0" y="2537"/>
          <a:ext cx="6900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075BC-BB15-47FA-921A-3FC5C9EEBB7E}">
      <dsp:nvSpPr>
        <dsp:cNvPr id="0" name=""/>
        <dsp:cNvSpPr/>
      </dsp:nvSpPr>
      <dsp:spPr>
        <a:xfrm>
          <a:off x="0" y="2537"/>
          <a:ext cx="6900137" cy="86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/>
            <a:t>6 metų mergaitės ima galvoti, kad yra kvailesnės. Negu berniukai.</a:t>
          </a:r>
          <a:endParaRPr lang="en-US" sz="2400" kern="1200"/>
        </a:p>
      </dsp:txBody>
      <dsp:txXfrm>
        <a:off x="0" y="2537"/>
        <a:ext cx="6900137" cy="865399"/>
      </dsp:txXfrm>
    </dsp:sp>
    <dsp:sp modelId="{72129D53-E4AD-4607-AE06-22DCF2066C66}">
      <dsp:nvSpPr>
        <dsp:cNvPr id="0" name=""/>
        <dsp:cNvSpPr/>
      </dsp:nvSpPr>
      <dsp:spPr>
        <a:xfrm>
          <a:off x="0" y="867937"/>
          <a:ext cx="6900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3BAF9-C7C2-4EBF-AAF6-DAE40A1F6C2C}">
      <dsp:nvSpPr>
        <dsp:cNvPr id="0" name=""/>
        <dsp:cNvSpPr/>
      </dsp:nvSpPr>
      <dsp:spPr>
        <a:xfrm>
          <a:off x="0" y="867937"/>
          <a:ext cx="6900137" cy="86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/>
            <a:t>Berniukai gėdinami/gėdijasi dėl mergaitiškų atributų.</a:t>
          </a:r>
          <a:endParaRPr lang="en-US" sz="2400" kern="1200"/>
        </a:p>
      </dsp:txBody>
      <dsp:txXfrm>
        <a:off x="0" y="867937"/>
        <a:ext cx="6900137" cy="865399"/>
      </dsp:txXfrm>
    </dsp:sp>
    <dsp:sp modelId="{E2176D01-C8D3-487C-8523-666143C87F9B}">
      <dsp:nvSpPr>
        <dsp:cNvPr id="0" name=""/>
        <dsp:cNvSpPr/>
      </dsp:nvSpPr>
      <dsp:spPr>
        <a:xfrm>
          <a:off x="0" y="1733337"/>
          <a:ext cx="6900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A7EFD-B327-48E0-AA0A-8B66748CB9E5}">
      <dsp:nvSpPr>
        <dsp:cNvPr id="0" name=""/>
        <dsp:cNvSpPr/>
      </dsp:nvSpPr>
      <dsp:spPr>
        <a:xfrm>
          <a:off x="0" y="1733337"/>
          <a:ext cx="6900137" cy="86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/>
            <a:t>Pink shaming: išorinis ir vidinis.</a:t>
          </a:r>
          <a:endParaRPr lang="en-US" sz="2400" kern="1200"/>
        </a:p>
      </dsp:txBody>
      <dsp:txXfrm>
        <a:off x="0" y="1733337"/>
        <a:ext cx="6900137" cy="865399"/>
      </dsp:txXfrm>
    </dsp:sp>
    <dsp:sp modelId="{9FF4EB5D-A13B-4131-B841-D8D7B8B15DDD}">
      <dsp:nvSpPr>
        <dsp:cNvPr id="0" name=""/>
        <dsp:cNvSpPr/>
      </dsp:nvSpPr>
      <dsp:spPr>
        <a:xfrm>
          <a:off x="0" y="2598736"/>
          <a:ext cx="6900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55A96-14CE-4EDF-A1B7-A1A288A63EC8}">
      <dsp:nvSpPr>
        <dsp:cNvPr id="0" name=""/>
        <dsp:cNvSpPr/>
      </dsp:nvSpPr>
      <dsp:spPr>
        <a:xfrm>
          <a:off x="0" y="2598736"/>
          <a:ext cx="6900137" cy="86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/>
            <a:t>Lyčių policija: kaip vaikai renkasi žaislus vieni, o kaip kitiems matant?</a:t>
          </a:r>
          <a:endParaRPr lang="en-US" sz="2400" kern="1200"/>
        </a:p>
      </dsp:txBody>
      <dsp:txXfrm>
        <a:off x="0" y="2598736"/>
        <a:ext cx="6900137" cy="865399"/>
      </dsp:txXfrm>
    </dsp:sp>
    <dsp:sp modelId="{54E981D3-778B-432F-8167-AD92DB0A69FE}">
      <dsp:nvSpPr>
        <dsp:cNvPr id="0" name=""/>
        <dsp:cNvSpPr/>
      </dsp:nvSpPr>
      <dsp:spPr>
        <a:xfrm>
          <a:off x="0" y="3464136"/>
          <a:ext cx="6900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7EB96-1BB6-4ADF-8CBE-CCBC8C9CB40B}">
      <dsp:nvSpPr>
        <dsp:cNvPr id="0" name=""/>
        <dsp:cNvSpPr/>
      </dsp:nvSpPr>
      <dsp:spPr>
        <a:xfrm>
          <a:off x="0" y="3464136"/>
          <a:ext cx="6900137" cy="86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/>
            <a:t>„Berniukai neverkia.“ </a:t>
          </a:r>
          <a:endParaRPr lang="en-US" sz="2400" kern="1200"/>
        </a:p>
      </dsp:txBody>
      <dsp:txXfrm>
        <a:off x="0" y="3464136"/>
        <a:ext cx="6900137" cy="865399"/>
      </dsp:txXfrm>
    </dsp:sp>
    <dsp:sp modelId="{B26340C7-B060-4972-A738-254837468203}">
      <dsp:nvSpPr>
        <dsp:cNvPr id="0" name=""/>
        <dsp:cNvSpPr/>
      </dsp:nvSpPr>
      <dsp:spPr>
        <a:xfrm>
          <a:off x="0" y="4329536"/>
          <a:ext cx="6900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3EE43-3D9A-40D4-8E7B-9CF3E6B05826}">
      <dsp:nvSpPr>
        <dsp:cNvPr id="0" name=""/>
        <dsp:cNvSpPr/>
      </dsp:nvSpPr>
      <dsp:spPr>
        <a:xfrm>
          <a:off x="0" y="4329536"/>
          <a:ext cx="6900137" cy="86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/>
            <a:t>Mergaičių vertė konstruojama per išvaizdą. </a:t>
          </a:r>
          <a:endParaRPr lang="en-US" sz="2400" kern="1200"/>
        </a:p>
      </dsp:txBody>
      <dsp:txXfrm>
        <a:off x="0" y="4329536"/>
        <a:ext cx="6900137" cy="865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60E97-D789-48AD-9ECB-412B98C31E54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91EAA-A602-4624-8812-27D07D08C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57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EB71E-C9A6-479B-8331-720D93EAA73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7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78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1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0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9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0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4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1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9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ful leaf patterns">
            <a:extLst>
              <a:ext uri="{FF2B5EF4-FFF2-40B4-BE49-F238E27FC236}">
                <a16:creationId xmlns:a16="http://schemas.microsoft.com/office/drawing/2014/main" id="{01ECA65E-B33D-B1C9-93F9-7066978F83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" r="11377" b="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C172-503D-465A-AAB8-256E4DD4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4428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lt-LT" sz="3600" dirty="0"/>
              <a:t>Kaip sustiprinti talentą, neapribotą lyčių stereotipų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D0A5D-C3CC-7515-5541-5A4A48602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4428" y="4785631"/>
            <a:ext cx="4811486" cy="1208141"/>
          </a:xfrm>
        </p:spPr>
        <p:txBody>
          <a:bodyPr>
            <a:noAutofit/>
          </a:bodyPr>
          <a:lstStyle/>
          <a:p>
            <a:r>
              <a:rPr lang="lt-LT" sz="1800" dirty="0"/>
              <a:t>Akvilė Giniota</a:t>
            </a:r>
          </a:p>
          <a:p>
            <a:r>
              <a:rPr lang="lt-LT" sz="1800" dirty="0"/>
              <a:t>lytiškumo ugdymo praktikė</a:t>
            </a:r>
            <a:br>
              <a:rPr lang="lt-LT" sz="1800" dirty="0"/>
            </a:br>
            <a:r>
              <a:rPr lang="lt-LT" sz="1800" dirty="0"/>
              <a:t>ugdymo mokslų doktorantė </a:t>
            </a:r>
          </a:p>
          <a:p>
            <a:r>
              <a:rPr lang="lt-LT" sz="1800" dirty="0"/>
              <a:t>2024</a:t>
            </a:r>
          </a:p>
          <a:p>
            <a:r>
              <a:rPr lang="lt-LT" sz="1800" i="1" dirty="0"/>
              <a:t>Su Lygių galimybių kontrolieriaus tarnyba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46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28CB1A0-93D5-3843-619A-C6FE51560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60144B8-C114-53A4-96C3-C57DA9D48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305BA28-0A97-1CD4-96FA-9022DFC83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623DF8-EC5C-B886-3E2F-4A3B1E17A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7C712DE-246E-6982-84C2-AF132D9DA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079C105-550E-37CE-79A2-B48BC3237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0AD4E0E-92E6-A821-B2D8-9B74CEC61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99D2943-1C14-AC46-5A36-1C5531AC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DA2BE0-C3DA-9F78-D0EB-C4DBB6D9B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BBCDF0-46CD-4E16-4235-695312AC868F}"/>
              </a:ext>
            </a:extLst>
          </p:cNvPr>
          <p:cNvSpPr txBox="1">
            <a:spLocks/>
          </p:cNvSpPr>
          <p:nvPr/>
        </p:nvSpPr>
        <p:spPr>
          <a:xfrm>
            <a:off x="6090045" y="1346200"/>
            <a:ext cx="5624118" cy="3284538"/>
          </a:xfrm>
          <a:prstGeom prst="rect">
            <a:avLst/>
          </a:prstGeom>
        </p:spPr>
        <p:txBody>
          <a:bodyPr vert="horz" lIns="109728" tIns="109728" rIns="109728" bIns="91440" rtlCol="0" anchor="b" anchorCtr="0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mama, o </a:t>
            </a:r>
            <a:r>
              <a:rPr lang="en-US" sz="4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baletą</a:t>
            </a: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gali</a:t>
            </a: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šokti</a:t>
            </a: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tik </a:t>
            </a:r>
            <a:r>
              <a:rPr lang="en-US" sz="4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mergaitės</a:t>
            </a: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B60A0C-027E-CD88-6B13-A7D810A3A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FDB100-5806-119E-1AAB-5CC48B586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4" name="Content Placeholder 4" descr="A piece of paper with black marker on it&#10;&#10;Description automatically generated">
            <a:extLst>
              <a:ext uri="{FF2B5EF4-FFF2-40B4-BE49-F238E27FC236}">
                <a16:creationId xmlns:a16="http://schemas.microsoft.com/office/drawing/2014/main" id="{BEE9AFBF-C6E5-7267-9D5A-936BCE75D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0" r="36929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758916-805B-B410-B67F-C128D52FB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60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Sperm and Egg Ovum Cute Couple&quot; Poster for Sale by labstud | Redbubble">
            <a:extLst>
              <a:ext uri="{FF2B5EF4-FFF2-40B4-BE49-F238E27FC236}">
                <a16:creationId xmlns:a16="http://schemas.microsoft.com/office/drawing/2014/main" id="{0FFC3861-54FA-CE0E-9047-E9A0502C1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3" b="26382"/>
          <a:stretch/>
        </p:blipFill>
        <p:spPr bwMode="auto">
          <a:xfrm>
            <a:off x="2" y="10"/>
            <a:ext cx="11619861" cy="6857990"/>
          </a:xfrm>
          <a:custGeom>
            <a:avLst/>
            <a:gdLst/>
            <a:ahLst/>
            <a:cxnLst/>
            <a:rect l="l" t="t" r="r" b="b"/>
            <a:pathLst>
              <a:path w="11619861" h="6858000">
                <a:moveTo>
                  <a:pt x="5638800" y="0"/>
                </a:moveTo>
                <a:lnTo>
                  <a:pt x="11428670" y="0"/>
                </a:lnTo>
                <a:lnTo>
                  <a:pt x="11442829" y="33656"/>
                </a:lnTo>
                <a:cubicBezTo>
                  <a:pt x="11457061" y="70281"/>
                  <a:pt x="11468943" y="108055"/>
                  <a:pt x="11465314" y="122568"/>
                </a:cubicBezTo>
                <a:cubicBezTo>
                  <a:pt x="11474457" y="132706"/>
                  <a:pt x="11480503" y="147820"/>
                  <a:pt x="11472286" y="162573"/>
                </a:cubicBezTo>
                <a:cubicBezTo>
                  <a:pt x="11475078" y="192508"/>
                  <a:pt x="11490254" y="189146"/>
                  <a:pt x="11490974" y="210729"/>
                </a:cubicBezTo>
                <a:cubicBezTo>
                  <a:pt x="11490889" y="212701"/>
                  <a:pt x="11480528" y="239500"/>
                  <a:pt x="11480443" y="241472"/>
                </a:cubicBezTo>
                <a:cubicBezTo>
                  <a:pt x="11480595" y="245439"/>
                  <a:pt x="11477902" y="263602"/>
                  <a:pt x="11478724" y="265176"/>
                </a:cubicBezTo>
                <a:lnTo>
                  <a:pt x="11490979" y="308602"/>
                </a:lnTo>
                <a:cubicBezTo>
                  <a:pt x="11497142" y="323023"/>
                  <a:pt x="11493173" y="330071"/>
                  <a:pt x="11500574" y="346312"/>
                </a:cubicBezTo>
                <a:cubicBezTo>
                  <a:pt x="11501005" y="363026"/>
                  <a:pt x="11525492" y="428016"/>
                  <a:pt x="11543805" y="416277"/>
                </a:cubicBezTo>
                <a:cubicBezTo>
                  <a:pt x="11544499" y="421593"/>
                  <a:pt x="11549632" y="476484"/>
                  <a:pt x="11552623" y="477942"/>
                </a:cubicBezTo>
                <a:lnTo>
                  <a:pt x="11588513" y="533507"/>
                </a:lnTo>
                <a:cubicBezTo>
                  <a:pt x="11585427" y="565606"/>
                  <a:pt x="11588997" y="570393"/>
                  <a:pt x="11568440" y="576824"/>
                </a:cubicBezTo>
                <a:cubicBezTo>
                  <a:pt x="11566910" y="587848"/>
                  <a:pt x="11546750" y="585072"/>
                  <a:pt x="11545220" y="596096"/>
                </a:cubicBezTo>
                <a:cubicBezTo>
                  <a:pt x="11544257" y="601812"/>
                  <a:pt x="11549666" y="624126"/>
                  <a:pt x="11548703" y="629842"/>
                </a:cubicBezTo>
                <a:cubicBezTo>
                  <a:pt x="11547111" y="634222"/>
                  <a:pt x="11547298" y="629048"/>
                  <a:pt x="11550826" y="637141"/>
                </a:cubicBezTo>
                <a:lnTo>
                  <a:pt x="11555214" y="657816"/>
                </a:lnTo>
                <a:lnTo>
                  <a:pt x="11529729" y="705948"/>
                </a:lnTo>
                <a:cubicBezTo>
                  <a:pt x="11528040" y="711455"/>
                  <a:pt x="11527394" y="750294"/>
                  <a:pt x="11523813" y="755027"/>
                </a:cubicBezTo>
                <a:cubicBezTo>
                  <a:pt x="11555210" y="796951"/>
                  <a:pt x="11517337" y="778711"/>
                  <a:pt x="11530982" y="830985"/>
                </a:cubicBezTo>
                <a:cubicBezTo>
                  <a:pt x="11531450" y="859675"/>
                  <a:pt x="11524998" y="848949"/>
                  <a:pt x="11514327" y="879613"/>
                </a:cubicBezTo>
                <a:cubicBezTo>
                  <a:pt x="11519406" y="919841"/>
                  <a:pt x="11478511" y="928472"/>
                  <a:pt x="11490672" y="979172"/>
                </a:cubicBezTo>
                <a:cubicBezTo>
                  <a:pt x="11515775" y="1085309"/>
                  <a:pt x="11507241" y="1150545"/>
                  <a:pt x="11516289" y="1196557"/>
                </a:cubicBezTo>
                <a:cubicBezTo>
                  <a:pt x="11521348" y="1221504"/>
                  <a:pt x="11536896" y="1236311"/>
                  <a:pt x="11539108" y="1251394"/>
                </a:cubicBezTo>
                <a:cubicBezTo>
                  <a:pt x="11548223" y="1290255"/>
                  <a:pt x="11544849" y="1316963"/>
                  <a:pt x="11538240" y="1348824"/>
                </a:cubicBezTo>
                <a:cubicBezTo>
                  <a:pt x="11530584" y="1373975"/>
                  <a:pt x="11546850" y="1434268"/>
                  <a:pt x="11551155" y="1476990"/>
                </a:cubicBezTo>
                <a:cubicBezTo>
                  <a:pt x="11558510" y="1515368"/>
                  <a:pt x="11554900" y="1493900"/>
                  <a:pt x="11559895" y="1518899"/>
                </a:cubicBezTo>
                <a:cubicBezTo>
                  <a:pt x="11572860" y="1524507"/>
                  <a:pt x="11562694" y="1565220"/>
                  <a:pt x="11568433" y="1586295"/>
                </a:cubicBezTo>
                <a:cubicBezTo>
                  <a:pt x="11574173" y="1607371"/>
                  <a:pt x="11585805" y="1626552"/>
                  <a:pt x="11594333" y="1645354"/>
                </a:cubicBezTo>
                <a:cubicBezTo>
                  <a:pt x="11589005" y="1655379"/>
                  <a:pt x="11593442" y="1665311"/>
                  <a:pt x="11600220" y="1678039"/>
                </a:cubicBezTo>
                <a:lnTo>
                  <a:pt x="11609129" y="1695495"/>
                </a:lnTo>
                <a:lnTo>
                  <a:pt x="11609349" y="1703137"/>
                </a:lnTo>
                <a:cubicBezTo>
                  <a:pt x="11610568" y="1712297"/>
                  <a:pt x="11612398" y="1720599"/>
                  <a:pt x="11613864" y="1727999"/>
                </a:cubicBezTo>
                <a:lnTo>
                  <a:pt x="11615591" y="1742322"/>
                </a:lnTo>
                <a:lnTo>
                  <a:pt x="11615963" y="1748052"/>
                </a:lnTo>
                <a:lnTo>
                  <a:pt x="11610551" y="1761250"/>
                </a:lnTo>
                <a:lnTo>
                  <a:pt x="11615283" y="1777451"/>
                </a:lnTo>
                <a:lnTo>
                  <a:pt x="11610560" y="1796191"/>
                </a:lnTo>
                <a:cubicBezTo>
                  <a:pt x="11612703" y="1797113"/>
                  <a:pt x="11614750" y="1798430"/>
                  <a:pt x="11616633" y="1800100"/>
                </a:cubicBezTo>
                <a:lnTo>
                  <a:pt x="11617982" y="1854521"/>
                </a:lnTo>
                <a:lnTo>
                  <a:pt x="11619861" y="1861726"/>
                </a:lnTo>
                <a:lnTo>
                  <a:pt x="11614191" y="1887969"/>
                </a:lnTo>
                <a:cubicBezTo>
                  <a:pt x="11612338" y="1902224"/>
                  <a:pt x="11611675" y="1915868"/>
                  <a:pt x="11611655" y="1929078"/>
                </a:cubicBezTo>
                <a:lnTo>
                  <a:pt x="11613646" y="1975677"/>
                </a:lnTo>
                <a:lnTo>
                  <a:pt x="11608395" y="1989384"/>
                </a:lnTo>
                <a:cubicBezTo>
                  <a:pt x="11606094" y="2010149"/>
                  <a:pt x="11616282" y="2042405"/>
                  <a:pt x="11615654" y="2064306"/>
                </a:cubicBezTo>
                <a:lnTo>
                  <a:pt x="11617530" y="2102324"/>
                </a:lnTo>
                <a:lnTo>
                  <a:pt x="11618063" y="2142771"/>
                </a:lnTo>
                <a:lnTo>
                  <a:pt x="11616356" y="2172845"/>
                </a:lnTo>
                <a:lnTo>
                  <a:pt x="11608475" y="2232480"/>
                </a:lnTo>
                <a:cubicBezTo>
                  <a:pt x="11610626" y="2269398"/>
                  <a:pt x="11587628" y="2297971"/>
                  <a:pt x="11593913" y="2338142"/>
                </a:cubicBezTo>
                <a:cubicBezTo>
                  <a:pt x="11575073" y="2401224"/>
                  <a:pt x="11576464" y="2419485"/>
                  <a:pt x="11575756" y="2476862"/>
                </a:cubicBezTo>
                <a:cubicBezTo>
                  <a:pt x="11589723" y="2467572"/>
                  <a:pt x="11571230" y="2526955"/>
                  <a:pt x="11565840" y="2545341"/>
                </a:cubicBezTo>
                <a:cubicBezTo>
                  <a:pt x="11559721" y="2585374"/>
                  <a:pt x="11543362" y="2648236"/>
                  <a:pt x="11532117" y="2703882"/>
                </a:cubicBezTo>
                <a:cubicBezTo>
                  <a:pt x="11519367" y="2746179"/>
                  <a:pt x="11528497" y="2797815"/>
                  <a:pt x="11523922" y="2827539"/>
                </a:cubicBezTo>
                <a:lnTo>
                  <a:pt x="11504663" y="2882227"/>
                </a:lnTo>
                <a:lnTo>
                  <a:pt x="11505538" y="2884388"/>
                </a:lnTo>
                <a:cubicBezTo>
                  <a:pt x="11506669" y="2893476"/>
                  <a:pt x="11505148" y="2898681"/>
                  <a:pt x="11502462" y="2902153"/>
                </a:cubicBezTo>
                <a:lnTo>
                  <a:pt x="11485833" y="2939919"/>
                </a:lnTo>
                <a:lnTo>
                  <a:pt x="11486863" y="2944845"/>
                </a:lnTo>
                <a:lnTo>
                  <a:pt x="11477199" y="2980246"/>
                </a:lnTo>
                <a:lnTo>
                  <a:pt x="11478378" y="2981050"/>
                </a:lnTo>
                <a:cubicBezTo>
                  <a:pt x="11480801" y="2983659"/>
                  <a:pt x="11482173" y="2987107"/>
                  <a:pt x="11481387" y="2992406"/>
                </a:cubicBezTo>
                <a:cubicBezTo>
                  <a:pt x="11501817" y="2988896"/>
                  <a:pt x="11488266" y="2997455"/>
                  <a:pt x="11484142" y="3013393"/>
                </a:cubicBezTo>
                <a:cubicBezTo>
                  <a:pt x="11486711" y="3031764"/>
                  <a:pt x="11494906" y="3086486"/>
                  <a:pt x="11496802" y="3102629"/>
                </a:cubicBezTo>
                <a:cubicBezTo>
                  <a:pt x="11496373" y="3105170"/>
                  <a:pt x="11495945" y="3107710"/>
                  <a:pt x="11495516" y="3110252"/>
                </a:cubicBezTo>
                <a:lnTo>
                  <a:pt x="11495784" y="3110483"/>
                </a:lnTo>
                <a:cubicBezTo>
                  <a:pt x="11496132" y="3112307"/>
                  <a:pt x="11495944" y="3114876"/>
                  <a:pt x="11495011" y="3118680"/>
                </a:cubicBezTo>
                <a:lnTo>
                  <a:pt x="11493169" y="3124153"/>
                </a:lnTo>
                <a:lnTo>
                  <a:pt x="11490674" y="3138944"/>
                </a:lnTo>
                <a:lnTo>
                  <a:pt x="11491765" y="3144555"/>
                </a:lnTo>
                <a:lnTo>
                  <a:pt x="11495012" y="3147533"/>
                </a:lnTo>
                <a:lnTo>
                  <a:pt x="11494387" y="3148776"/>
                </a:lnTo>
                <a:cubicBezTo>
                  <a:pt x="11486482" y="3157155"/>
                  <a:pt x="11477013" y="3157384"/>
                  <a:pt x="11499655" y="3179056"/>
                </a:cubicBezTo>
                <a:cubicBezTo>
                  <a:pt x="11485713" y="3199654"/>
                  <a:pt x="11500063" y="3209438"/>
                  <a:pt x="11500262" y="3244106"/>
                </a:cubicBezTo>
                <a:cubicBezTo>
                  <a:pt x="11488523" y="3254627"/>
                  <a:pt x="11490225" y="3266825"/>
                  <a:pt x="11496085" y="3280159"/>
                </a:cubicBezTo>
                <a:cubicBezTo>
                  <a:pt x="11486626" y="3310661"/>
                  <a:pt x="11492641" y="3343395"/>
                  <a:pt x="11489593" y="3380227"/>
                </a:cubicBezTo>
                <a:cubicBezTo>
                  <a:pt x="11471054" y="3414938"/>
                  <a:pt x="11490191" y="3442340"/>
                  <a:pt x="11486837" y="3481669"/>
                </a:cubicBezTo>
                <a:cubicBezTo>
                  <a:pt x="11484572" y="3519815"/>
                  <a:pt x="11475994" y="3578100"/>
                  <a:pt x="11476004" y="3609102"/>
                </a:cubicBezTo>
                <a:cubicBezTo>
                  <a:pt x="11488069" y="3625738"/>
                  <a:pt x="11456995" y="3658722"/>
                  <a:pt x="11486896" y="3667680"/>
                </a:cubicBezTo>
                <a:cubicBezTo>
                  <a:pt x="11479672" y="3681675"/>
                  <a:pt x="11464934" y="3685219"/>
                  <a:pt x="11485224" y="3688978"/>
                </a:cubicBezTo>
                <a:cubicBezTo>
                  <a:pt x="11483381" y="3693836"/>
                  <a:pt x="11483987" y="3697658"/>
                  <a:pt x="11485772" y="3701034"/>
                </a:cubicBezTo>
                <a:lnTo>
                  <a:pt x="11470205" y="3733138"/>
                </a:lnTo>
                <a:lnTo>
                  <a:pt x="11470178" y="3738272"/>
                </a:lnTo>
                <a:lnTo>
                  <a:pt x="11456626" y="3757103"/>
                </a:lnTo>
                <a:lnTo>
                  <a:pt x="11439893" y="3785165"/>
                </a:lnTo>
                <a:lnTo>
                  <a:pt x="11440287" y="3787567"/>
                </a:lnTo>
                <a:lnTo>
                  <a:pt x="11430559" y="3798840"/>
                </a:lnTo>
                <a:cubicBezTo>
                  <a:pt x="11426682" y="3802113"/>
                  <a:pt x="11422297" y="3804565"/>
                  <a:pt x="11417224" y="3805827"/>
                </a:cubicBezTo>
                <a:cubicBezTo>
                  <a:pt x="11423876" y="3863065"/>
                  <a:pt x="11389890" y="3897978"/>
                  <a:pt x="11377341" y="3950731"/>
                </a:cubicBezTo>
                <a:cubicBezTo>
                  <a:pt x="11356607" y="4011522"/>
                  <a:pt x="11330996" y="4072111"/>
                  <a:pt x="11304699" y="4139775"/>
                </a:cubicBezTo>
                <a:cubicBezTo>
                  <a:pt x="11261728" y="4180650"/>
                  <a:pt x="11267699" y="4287896"/>
                  <a:pt x="11236691" y="4342408"/>
                </a:cubicBezTo>
                <a:cubicBezTo>
                  <a:pt x="11254748" y="4388711"/>
                  <a:pt x="11216894" y="4372734"/>
                  <a:pt x="11211370" y="4409253"/>
                </a:cubicBezTo>
                <a:cubicBezTo>
                  <a:pt x="11188072" y="4387501"/>
                  <a:pt x="11229176" y="4459090"/>
                  <a:pt x="11198937" y="4446891"/>
                </a:cubicBezTo>
                <a:cubicBezTo>
                  <a:pt x="11198888" y="4453923"/>
                  <a:pt x="11183534" y="4459537"/>
                  <a:pt x="11184671" y="4466851"/>
                </a:cubicBezTo>
                <a:lnTo>
                  <a:pt x="11188063" y="4490235"/>
                </a:lnTo>
                <a:lnTo>
                  <a:pt x="11188431" y="4511803"/>
                </a:lnTo>
                <a:cubicBezTo>
                  <a:pt x="11180634" y="4536731"/>
                  <a:pt x="11165874" y="4596454"/>
                  <a:pt x="11154686" y="4628605"/>
                </a:cubicBezTo>
                <a:cubicBezTo>
                  <a:pt x="11145272" y="4638808"/>
                  <a:pt x="11133591" y="4680327"/>
                  <a:pt x="11138768" y="4693911"/>
                </a:cubicBezTo>
                <a:cubicBezTo>
                  <a:pt x="11137166" y="4703681"/>
                  <a:pt x="11112818" y="4722312"/>
                  <a:pt x="11120092" y="4732526"/>
                </a:cubicBezTo>
                <a:cubicBezTo>
                  <a:pt x="11128146" y="4746579"/>
                  <a:pt x="11099872" y="4764542"/>
                  <a:pt x="11114114" y="4769246"/>
                </a:cubicBezTo>
                <a:cubicBezTo>
                  <a:pt x="11094446" y="4782293"/>
                  <a:pt x="11110059" y="4814880"/>
                  <a:pt x="11108503" y="4836496"/>
                </a:cubicBezTo>
                <a:cubicBezTo>
                  <a:pt x="11090709" y="4845134"/>
                  <a:pt x="11104990" y="4881970"/>
                  <a:pt x="11092373" y="4922600"/>
                </a:cubicBezTo>
                <a:cubicBezTo>
                  <a:pt x="11072170" y="4931649"/>
                  <a:pt x="11099915" y="4955799"/>
                  <a:pt x="11069236" y="4977533"/>
                </a:cubicBezTo>
                <a:cubicBezTo>
                  <a:pt x="11060998" y="4993767"/>
                  <a:pt x="11053970" y="4991342"/>
                  <a:pt x="11042946" y="5020006"/>
                </a:cubicBezTo>
                <a:cubicBezTo>
                  <a:pt x="10998923" y="5057323"/>
                  <a:pt x="11008139" y="5102817"/>
                  <a:pt x="10987229" y="5143800"/>
                </a:cubicBezTo>
                <a:cubicBezTo>
                  <a:pt x="10966477" y="5191707"/>
                  <a:pt x="10967842" y="5166600"/>
                  <a:pt x="10954583" y="5210327"/>
                </a:cubicBezTo>
                <a:cubicBezTo>
                  <a:pt x="10962638" y="5222499"/>
                  <a:pt x="10958765" y="5247141"/>
                  <a:pt x="10949135" y="5257786"/>
                </a:cubicBezTo>
                <a:cubicBezTo>
                  <a:pt x="10939828" y="5281474"/>
                  <a:pt x="10950388" y="5291783"/>
                  <a:pt x="10926106" y="5307888"/>
                </a:cubicBezTo>
                <a:cubicBezTo>
                  <a:pt x="10941698" y="5310906"/>
                  <a:pt x="10915547" y="5356555"/>
                  <a:pt x="10934066" y="5353077"/>
                </a:cubicBezTo>
                <a:cubicBezTo>
                  <a:pt x="10941382" y="5375535"/>
                  <a:pt x="10917572" y="5372233"/>
                  <a:pt x="10923251" y="5393699"/>
                </a:cubicBezTo>
                <a:cubicBezTo>
                  <a:pt x="10915971" y="5420167"/>
                  <a:pt x="10906588" y="5474876"/>
                  <a:pt x="10900121" y="5496165"/>
                </a:cubicBezTo>
                <a:lnTo>
                  <a:pt x="10901434" y="5563292"/>
                </a:lnTo>
                <a:cubicBezTo>
                  <a:pt x="10857162" y="5627591"/>
                  <a:pt x="10926163" y="5569977"/>
                  <a:pt x="10891103" y="5680897"/>
                </a:cubicBezTo>
                <a:cubicBezTo>
                  <a:pt x="10885020" y="5685744"/>
                  <a:pt x="10886763" y="5701244"/>
                  <a:pt x="10893477" y="5701971"/>
                </a:cubicBezTo>
                <a:cubicBezTo>
                  <a:pt x="10889915" y="5708544"/>
                  <a:pt x="10873871" y="5721689"/>
                  <a:pt x="10883760" y="5726858"/>
                </a:cubicBezTo>
                <a:cubicBezTo>
                  <a:pt x="10880410" y="5745270"/>
                  <a:pt x="10875270" y="5763029"/>
                  <a:pt x="10868506" y="5779721"/>
                </a:cubicBezTo>
                <a:lnTo>
                  <a:pt x="10850945" y="5850734"/>
                </a:lnTo>
                <a:cubicBezTo>
                  <a:pt x="10848690" y="5878587"/>
                  <a:pt x="10848547" y="5884771"/>
                  <a:pt x="10846293" y="5912624"/>
                </a:cubicBezTo>
                <a:cubicBezTo>
                  <a:pt x="10841468" y="5915725"/>
                  <a:pt x="10848381" y="5944892"/>
                  <a:pt x="10853343" y="5946151"/>
                </a:cubicBezTo>
                <a:cubicBezTo>
                  <a:pt x="10850294" y="5950845"/>
                  <a:pt x="10828893" y="5963927"/>
                  <a:pt x="10835955" y="5968942"/>
                </a:cubicBezTo>
                <a:cubicBezTo>
                  <a:pt x="10828756" y="5996614"/>
                  <a:pt x="10816374" y="6021531"/>
                  <a:pt x="10800001" y="6041279"/>
                </a:cubicBezTo>
                <a:cubicBezTo>
                  <a:pt x="10789590" y="6064654"/>
                  <a:pt x="10779488" y="6096456"/>
                  <a:pt x="10773494" y="6109194"/>
                </a:cubicBezTo>
                <a:cubicBezTo>
                  <a:pt x="10772383" y="6119174"/>
                  <a:pt x="10771271" y="6129154"/>
                  <a:pt x="10770160" y="6139134"/>
                </a:cubicBezTo>
                <a:lnTo>
                  <a:pt x="10752910" y="6177213"/>
                </a:lnTo>
                <a:cubicBezTo>
                  <a:pt x="10725136" y="6177527"/>
                  <a:pt x="10779719" y="6230913"/>
                  <a:pt x="10768830" y="6241402"/>
                </a:cubicBezTo>
                <a:cubicBezTo>
                  <a:pt x="10774289" y="6250272"/>
                  <a:pt x="10753478" y="6267243"/>
                  <a:pt x="10750501" y="6273156"/>
                </a:cubicBezTo>
                <a:cubicBezTo>
                  <a:pt x="10748681" y="6287383"/>
                  <a:pt x="10754389" y="6306338"/>
                  <a:pt x="10752569" y="6320566"/>
                </a:cubicBezTo>
                <a:cubicBezTo>
                  <a:pt x="10751768" y="6327767"/>
                  <a:pt x="10755693" y="6327441"/>
                  <a:pt x="10754891" y="6334642"/>
                </a:cubicBezTo>
                <a:cubicBezTo>
                  <a:pt x="10755774" y="6348287"/>
                  <a:pt x="10777088" y="6397821"/>
                  <a:pt x="10771728" y="6415250"/>
                </a:cubicBezTo>
                <a:cubicBezTo>
                  <a:pt x="10764984" y="6436075"/>
                  <a:pt x="10767832" y="6453035"/>
                  <a:pt x="10765912" y="6467672"/>
                </a:cubicBezTo>
                <a:cubicBezTo>
                  <a:pt x="10764543" y="6481167"/>
                  <a:pt x="10763176" y="6494661"/>
                  <a:pt x="10761808" y="6508156"/>
                </a:cubicBezTo>
                <a:cubicBezTo>
                  <a:pt x="10759872" y="6515275"/>
                  <a:pt x="10769603" y="6528329"/>
                  <a:pt x="10763042" y="6540135"/>
                </a:cubicBezTo>
                <a:cubicBezTo>
                  <a:pt x="10761908" y="6555315"/>
                  <a:pt x="10760772" y="6570496"/>
                  <a:pt x="10759638" y="6585676"/>
                </a:cubicBezTo>
                <a:cubicBezTo>
                  <a:pt x="10747352" y="6605911"/>
                  <a:pt x="10785136" y="6620412"/>
                  <a:pt x="10769479" y="6649843"/>
                </a:cubicBezTo>
                <a:cubicBezTo>
                  <a:pt x="10784195" y="6676108"/>
                  <a:pt x="10760807" y="6682344"/>
                  <a:pt x="10755139" y="6716645"/>
                </a:cubicBezTo>
                <a:cubicBezTo>
                  <a:pt x="10740355" y="6740971"/>
                  <a:pt x="10762343" y="6772070"/>
                  <a:pt x="10757944" y="6807038"/>
                </a:cubicBezTo>
                <a:lnTo>
                  <a:pt x="10715040" y="6858000"/>
                </a:lnTo>
                <a:lnTo>
                  <a:pt x="0" y="6858000"/>
                </a:lnTo>
                <a:lnTo>
                  <a:pt x="0" y="356252"/>
                </a:lnTo>
                <a:lnTo>
                  <a:pt x="31169" y="364025"/>
                </a:lnTo>
                <a:cubicBezTo>
                  <a:pt x="43366" y="367845"/>
                  <a:pt x="54258" y="370291"/>
                  <a:pt x="61793" y="365362"/>
                </a:cubicBezTo>
                <a:cubicBezTo>
                  <a:pt x="62777" y="382239"/>
                  <a:pt x="97336" y="360459"/>
                  <a:pt x="106163" y="376612"/>
                </a:cubicBezTo>
                <a:cubicBezTo>
                  <a:pt x="103874" y="402865"/>
                  <a:pt x="166927" y="394547"/>
                  <a:pt x="195047" y="405647"/>
                </a:cubicBezTo>
                <a:cubicBezTo>
                  <a:pt x="192191" y="420157"/>
                  <a:pt x="229342" y="424363"/>
                  <a:pt x="207416" y="435428"/>
                </a:cubicBezTo>
                <a:cubicBezTo>
                  <a:pt x="225810" y="443657"/>
                  <a:pt x="226898" y="429534"/>
                  <a:pt x="235616" y="425460"/>
                </a:cubicBezTo>
                <a:cubicBezTo>
                  <a:pt x="257905" y="428749"/>
                  <a:pt x="253929" y="415876"/>
                  <a:pt x="256504" y="406810"/>
                </a:cubicBezTo>
                <a:cubicBezTo>
                  <a:pt x="278448" y="430795"/>
                  <a:pt x="320034" y="410726"/>
                  <a:pt x="358906" y="409646"/>
                </a:cubicBezTo>
                <a:cubicBezTo>
                  <a:pt x="382042" y="411071"/>
                  <a:pt x="415063" y="457026"/>
                  <a:pt x="436774" y="436156"/>
                </a:cubicBezTo>
                <a:cubicBezTo>
                  <a:pt x="450774" y="442766"/>
                  <a:pt x="471838" y="423064"/>
                  <a:pt x="484259" y="443483"/>
                </a:cubicBezTo>
                <a:cubicBezTo>
                  <a:pt x="519803" y="438579"/>
                  <a:pt x="531290" y="449149"/>
                  <a:pt x="562042" y="439906"/>
                </a:cubicBezTo>
                <a:cubicBezTo>
                  <a:pt x="600399" y="440212"/>
                  <a:pt x="571554" y="465751"/>
                  <a:pt x="624598" y="459868"/>
                </a:cubicBezTo>
                <a:cubicBezTo>
                  <a:pt x="649155" y="469270"/>
                  <a:pt x="676517" y="475038"/>
                  <a:pt x="704044" y="476614"/>
                </a:cubicBezTo>
                <a:cubicBezTo>
                  <a:pt x="705372" y="470735"/>
                  <a:pt x="718396" y="478989"/>
                  <a:pt x="723866" y="480603"/>
                </a:cubicBezTo>
                <a:cubicBezTo>
                  <a:pt x="722805" y="476777"/>
                  <a:pt x="733323" y="474871"/>
                  <a:pt x="738165" y="478008"/>
                </a:cubicBezTo>
                <a:cubicBezTo>
                  <a:pt x="824566" y="491139"/>
                  <a:pt x="767794" y="455710"/>
                  <a:pt x="823490" y="476812"/>
                </a:cubicBezTo>
                <a:cubicBezTo>
                  <a:pt x="857898" y="481061"/>
                  <a:pt x="845052" y="436988"/>
                  <a:pt x="885113" y="458331"/>
                </a:cubicBezTo>
                <a:cubicBezTo>
                  <a:pt x="926099" y="458657"/>
                  <a:pt x="947739" y="442680"/>
                  <a:pt x="988932" y="454726"/>
                </a:cubicBezTo>
                <a:cubicBezTo>
                  <a:pt x="1027285" y="454962"/>
                  <a:pt x="1058562" y="448590"/>
                  <a:pt x="1092558" y="454020"/>
                </a:cubicBezTo>
                <a:cubicBezTo>
                  <a:pt x="1104202" y="448849"/>
                  <a:pt x="1116031" y="446881"/>
                  <a:pt x="1130488" y="455151"/>
                </a:cubicBezTo>
                <a:cubicBezTo>
                  <a:pt x="1156820" y="453582"/>
                  <a:pt x="1166389" y="446788"/>
                  <a:pt x="1180239" y="447442"/>
                </a:cubicBezTo>
                <a:lnTo>
                  <a:pt x="1196023" y="450989"/>
                </a:lnTo>
                <a:lnTo>
                  <a:pt x="1196350" y="451000"/>
                </a:lnTo>
                <a:lnTo>
                  <a:pt x="1207898" y="440222"/>
                </a:lnTo>
                <a:cubicBezTo>
                  <a:pt x="1217116" y="435867"/>
                  <a:pt x="1221314" y="447926"/>
                  <a:pt x="1239671" y="449324"/>
                </a:cubicBezTo>
                <a:lnTo>
                  <a:pt x="1243324" y="454961"/>
                </a:lnTo>
                <a:lnTo>
                  <a:pt x="1249491" y="456220"/>
                </a:lnTo>
                <a:cubicBezTo>
                  <a:pt x="1297335" y="461293"/>
                  <a:pt x="1352139" y="438083"/>
                  <a:pt x="1388841" y="448761"/>
                </a:cubicBezTo>
                <a:cubicBezTo>
                  <a:pt x="1438245" y="451191"/>
                  <a:pt x="1465569" y="429692"/>
                  <a:pt x="1500630" y="420723"/>
                </a:cubicBezTo>
                <a:cubicBezTo>
                  <a:pt x="1507200" y="447773"/>
                  <a:pt x="1576260" y="406112"/>
                  <a:pt x="1565988" y="430954"/>
                </a:cubicBezTo>
                <a:cubicBezTo>
                  <a:pt x="1615285" y="423341"/>
                  <a:pt x="1592572" y="448986"/>
                  <a:pt x="1637079" y="420187"/>
                </a:cubicBezTo>
                <a:cubicBezTo>
                  <a:pt x="1727010" y="426207"/>
                  <a:pt x="1823307" y="368864"/>
                  <a:pt x="1904900" y="388441"/>
                </a:cubicBezTo>
                <a:cubicBezTo>
                  <a:pt x="1888828" y="378093"/>
                  <a:pt x="1933357" y="376238"/>
                  <a:pt x="1992624" y="369668"/>
                </a:cubicBezTo>
                <a:lnTo>
                  <a:pt x="1980913" y="361788"/>
                </a:lnTo>
                <a:lnTo>
                  <a:pt x="1983664" y="363536"/>
                </a:lnTo>
                <a:cubicBezTo>
                  <a:pt x="2000496" y="373829"/>
                  <a:pt x="2043587" y="397946"/>
                  <a:pt x="2062468" y="390835"/>
                </a:cubicBezTo>
                <a:lnTo>
                  <a:pt x="2067126" y="384070"/>
                </a:lnTo>
                <a:lnTo>
                  <a:pt x="2104156" y="417019"/>
                </a:lnTo>
                <a:lnTo>
                  <a:pt x="2129682" y="418926"/>
                </a:lnTo>
                <a:cubicBezTo>
                  <a:pt x="2129836" y="419504"/>
                  <a:pt x="2129989" y="420084"/>
                  <a:pt x="2130142" y="420663"/>
                </a:cubicBezTo>
                <a:cubicBezTo>
                  <a:pt x="2131101" y="421727"/>
                  <a:pt x="2132422" y="421667"/>
                  <a:pt x="2134196" y="420987"/>
                </a:cubicBezTo>
                <a:lnTo>
                  <a:pt x="2137182" y="419485"/>
                </a:lnTo>
                <a:lnTo>
                  <a:pt x="2142018" y="419846"/>
                </a:lnTo>
                <a:lnTo>
                  <a:pt x="2155068" y="420370"/>
                </a:lnTo>
                <a:lnTo>
                  <a:pt x="2160455" y="423367"/>
                </a:lnTo>
                <a:lnTo>
                  <a:pt x="2225093" y="420384"/>
                </a:lnTo>
                <a:lnTo>
                  <a:pt x="2244321" y="423982"/>
                </a:lnTo>
                <a:cubicBezTo>
                  <a:pt x="2261833" y="426735"/>
                  <a:pt x="2279026" y="427429"/>
                  <a:pt x="2293930" y="420000"/>
                </a:cubicBezTo>
                <a:cubicBezTo>
                  <a:pt x="2292982" y="432682"/>
                  <a:pt x="2334678" y="411216"/>
                  <a:pt x="2350754" y="419935"/>
                </a:cubicBezTo>
                <a:cubicBezTo>
                  <a:pt x="2361661" y="427476"/>
                  <a:pt x="2376853" y="422720"/>
                  <a:pt x="2391980" y="422693"/>
                </a:cubicBezTo>
                <a:cubicBezTo>
                  <a:pt x="2408951" y="428919"/>
                  <a:pt x="2477550" y="421192"/>
                  <a:pt x="2497587" y="414618"/>
                </a:cubicBezTo>
                <a:cubicBezTo>
                  <a:pt x="2549152" y="391136"/>
                  <a:pt x="2630839" y="412827"/>
                  <a:pt x="2672925" y="394924"/>
                </a:cubicBezTo>
                <a:cubicBezTo>
                  <a:pt x="2686245" y="392554"/>
                  <a:pt x="2698521" y="391835"/>
                  <a:pt x="2710081" y="392147"/>
                </a:cubicBezTo>
                <a:lnTo>
                  <a:pt x="2747984" y="401049"/>
                </a:lnTo>
                <a:lnTo>
                  <a:pt x="2768310" y="400424"/>
                </a:lnTo>
                <a:lnTo>
                  <a:pt x="2773571" y="401435"/>
                </a:lnTo>
                <a:cubicBezTo>
                  <a:pt x="2783616" y="403390"/>
                  <a:pt x="2793612" y="405136"/>
                  <a:pt x="2803894" y="406051"/>
                </a:cubicBezTo>
                <a:cubicBezTo>
                  <a:pt x="2802681" y="378823"/>
                  <a:pt x="2891151" y="409343"/>
                  <a:pt x="2872200" y="386689"/>
                </a:cubicBezTo>
                <a:cubicBezTo>
                  <a:pt x="2914411" y="386908"/>
                  <a:pt x="2906510" y="374789"/>
                  <a:pt x="2924232" y="377814"/>
                </a:cubicBezTo>
                <a:lnTo>
                  <a:pt x="2928744" y="378968"/>
                </a:lnTo>
                <a:lnTo>
                  <a:pt x="2933027" y="382799"/>
                </a:lnTo>
                <a:lnTo>
                  <a:pt x="2942905" y="383274"/>
                </a:lnTo>
                <a:lnTo>
                  <a:pt x="2953299" y="386904"/>
                </a:lnTo>
                <a:cubicBezTo>
                  <a:pt x="3049789" y="368092"/>
                  <a:pt x="3181734" y="381038"/>
                  <a:pt x="3264895" y="350259"/>
                </a:cubicBezTo>
                <a:lnTo>
                  <a:pt x="3336628" y="329413"/>
                </a:lnTo>
                <a:cubicBezTo>
                  <a:pt x="3368701" y="319686"/>
                  <a:pt x="3392663" y="341875"/>
                  <a:pt x="3423347" y="323319"/>
                </a:cubicBezTo>
                <a:cubicBezTo>
                  <a:pt x="3435112" y="313008"/>
                  <a:pt x="3461050" y="308321"/>
                  <a:pt x="3481280" y="312849"/>
                </a:cubicBezTo>
                <a:cubicBezTo>
                  <a:pt x="3484761" y="313628"/>
                  <a:pt x="3487938" y="314656"/>
                  <a:pt x="3490712" y="315903"/>
                </a:cubicBezTo>
                <a:cubicBezTo>
                  <a:pt x="3527740" y="289890"/>
                  <a:pt x="3549459" y="300908"/>
                  <a:pt x="3566774" y="283593"/>
                </a:cubicBezTo>
                <a:cubicBezTo>
                  <a:pt x="3624557" y="274003"/>
                  <a:pt x="3670364" y="287759"/>
                  <a:pt x="3686512" y="272531"/>
                </a:cubicBezTo>
                <a:cubicBezTo>
                  <a:pt x="3715934" y="271930"/>
                  <a:pt x="3755701" y="286697"/>
                  <a:pt x="3778247" y="269989"/>
                </a:cubicBezTo>
                <a:cubicBezTo>
                  <a:pt x="3780923" y="282584"/>
                  <a:pt x="3812272" y="258536"/>
                  <a:pt x="3829082" y="266058"/>
                </a:cubicBezTo>
                <a:cubicBezTo>
                  <a:pt x="3840936" y="272766"/>
                  <a:pt x="3853213" y="267032"/>
                  <a:pt x="3866743" y="265976"/>
                </a:cubicBezTo>
                <a:cubicBezTo>
                  <a:pt x="3883658" y="270972"/>
                  <a:pt x="3942901" y="258670"/>
                  <a:pt x="3959009" y="250810"/>
                </a:cubicBezTo>
                <a:cubicBezTo>
                  <a:pt x="3998630" y="224101"/>
                  <a:pt x="4077760" y="239971"/>
                  <a:pt x="4110449" y="219418"/>
                </a:cubicBezTo>
                <a:cubicBezTo>
                  <a:pt x="4155495" y="206425"/>
                  <a:pt x="4192922" y="220681"/>
                  <a:pt x="4230748" y="221497"/>
                </a:cubicBezTo>
                <a:cubicBezTo>
                  <a:pt x="4222099" y="194680"/>
                  <a:pt x="4309746" y="218812"/>
                  <a:pt x="4286495" y="197719"/>
                </a:cubicBezTo>
                <a:cubicBezTo>
                  <a:pt x="4336943" y="194176"/>
                  <a:pt x="4301574" y="175028"/>
                  <a:pt x="4359131" y="192410"/>
                </a:cubicBezTo>
                <a:cubicBezTo>
                  <a:pt x="4440253" y="167258"/>
                  <a:pt x="4561931" y="171069"/>
                  <a:pt x="4627803" y="134998"/>
                </a:cubicBezTo>
                <a:cubicBezTo>
                  <a:pt x="4698789" y="125374"/>
                  <a:pt x="4732249" y="131900"/>
                  <a:pt x="4785052" y="120888"/>
                </a:cubicBezTo>
                <a:cubicBezTo>
                  <a:pt x="4790616" y="88736"/>
                  <a:pt x="4859192" y="106343"/>
                  <a:pt x="4944608" y="68928"/>
                </a:cubicBezTo>
                <a:cubicBezTo>
                  <a:pt x="5018652" y="59825"/>
                  <a:pt x="5074224" y="31385"/>
                  <a:pt x="5149378" y="39194"/>
                </a:cubicBezTo>
                <a:cubicBezTo>
                  <a:pt x="5152369" y="34812"/>
                  <a:pt x="5156784" y="31072"/>
                  <a:pt x="5162172" y="27803"/>
                </a:cubicBezTo>
                <a:lnTo>
                  <a:pt x="5165745" y="26161"/>
                </a:lnTo>
                <a:lnTo>
                  <a:pt x="5167090" y="26645"/>
                </a:lnTo>
                <a:cubicBezTo>
                  <a:pt x="5172161" y="27618"/>
                  <a:pt x="5178314" y="27911"/>
                  <a:pt x="5186702" y="27265"/>
                </a:cubicBezTo>
                <a:cubicBezTo>
                  <a:pt x="5190646" y="56011"/>
                  <a:pt x="5204350" y="35606"/>
                  <a:pt x="5231724" y="40082"/>
                </a:cubicBezTo>
                <a:cubicBezTo>
                  <a:pt x="5255417" y="42117"/>
                  <a:pt x="5231921" y="24114"/>
                  <a:pt x="5251439" y="28748"/>
                </a:cubicBezTo>
                <a:cubicBezTo>
                  <a:pt x="5267279" y="31678"/>
                  <a:pt x="5338765" y="36672"/>
                  <a:pt x="5359700" y="43889"/>
                </a:cubicBezTo>
                <a:cubicBezTo>
                  <a:pt x="5397039" y="34986"/>
                  <a:pt x="5463238" y="34751"/>
                  <a:pt x="5492354" y="375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11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8">
            <a:extLst>
              <a:ext uri="{FF2B5EF4-FFF2-40B4-BE49-F238E27FC236}">
                <a16:creationId xmlns:a16="http://schemas.microsoft.com/office/drawing/2014/main" id="{D3FE8E44-B5DA-A159-5F66-05921CF8C05D}"/>
              </a:ext>
            </a:extLst>
          </p:cNvPr>
          <p:cNvSpPr txBox="1">
            <a:spLocks/>
          </p:cNvSpPr>
          <p:nvPr/>
        </p:nvSpPr>
        <p:spPr>
          <a:xfrm>
            <a:off x="3625191" y="739576"/>
            <a:ext cx="4721554" cy="94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1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7D8A3-FCCB-9864-0295-2DEF6ADDE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85" y="560115"/>
            <a:ext cx="1451313" cy="96754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age result for baby boy">
            <a:extLst>
              <a:ext uri="{FF2B5EF4-FFF2-40B4-BE49-F238E27FC236}">
                <a16:creationId xmlns:a16="http://schemas.microsoft.com/office/drawing/2014/main" id="{75D1F602-0052-86C9-B885-37037C216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922" y="499584"/>
            <a:ext cx="889800" cy="122970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8">
            <a:extLst>
              <a:ext uri="{FF2B5EF4-FFF2-40B4-BE49-F238E27FC236}">
                <a16:creationId xmlns:a16="http://schemas.microsoft.com/office/drawing/2014/main" id="{013E536D-B688-94C2-145E-CA11D2EE6F44}"/>
              </a:ext>
            </a:extLst>
          </p:cNvPr>
          <p:cNvSpPr txBox="1">
            <a:spLocks/>
          </p:cNvSpPr>
          <p:nvPr/>
        </p:nvSpPr>
        <p:spPr>
          <a:xfrm>
            <a:off x="4193934" y="193261"/>
            <a:ext cx="3584067" cy="94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dirty="0">
                <a:latin typeface="+mn-lt"/>
                <a:cs typeface="Calibri" panose="020F0502020204030204" pitchFamily="34" charset="0"/>
              </a:rPr>
              <a:t>LYTIŠKASIS SCENARIJUS</a:t>
            </a:r>
          </a:p>
          <a:p>
            <a:pPr algn="ctr"/>
            <a:r>
              <a:rPr lang="lt-LT" sz="2000" dirty="0">
                <a:latin typeface="+mn-lt"/>
                <a:cs typeface="Calibri" panose="020F0502020204030204" pitchFamily="34" charset="0"/>
              </a:rPr>
              <a:t>(sexual script)</a:t>
            </a:r>
            <a:endParaRPr lang="en-GB" sz="200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Picture 10" descr="Image result for kinder girls">
            <a:extLst>
              <a:ext uri="{FF2B5EF4-FFF2-40B4-BE49-F238E27FC236}">
                <a16:creationId xmlns:a16="http://schemas.microsoft.com/office/drawing/2014/main" id="{E190F2E2-4A46-4C74-7125-A5ACF71B5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63624"/>
            <a:ext cx="987308" cy="1302746"/>
          </a:xfrm>
          <a:prstGeom prst="rect">
            <a:avLst/>
          </a:prstGeom>
          <a:noFill/>
          <a:effectLst>
            <a:outerShdw blurRad="25400" dir="17880000">
              <a:srgbClr val="000000">
                <a:alpha val="46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Image result for kinder boys">
            <a:extLst>
              <a:ext uri="{FF2B5EF4-FFF2-40B4-BE49-F238E27FC236}">
                <a16:creationId xmlns:a16="http://schemas.microsoft.com/office/drawing/2014/main" id="{DC2F225A-BDC5-7E89-8660-8800AF568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r="11694"/>
          <a:stretch/>
        </p:blipFill>
        <p:spPr bwMode="auto">
          <a:xfrm>
            <a:off x="7128465" y="1640559"/>
            <a:ext cx="927422" cy="11964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Image result for women professions">
            <a:extLst>
              <a:ext uri="{FF2B5EF4-FFF2-40B4-BE49-F238E27FC236}">
                <a16:creationId xmlns:a16="http://schemas.microsoft.com/office/drawing/2014/main" id="{2072C1DD-9875-0C01-D67D-5E7435DC2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b="10324"/>
          <a:stretch/>
        </p:blipFill>
        <p:spPr bwMode="auto">
          <a:xfrm>
            <a:off x="1151063" y="3307192"/>
            <a:ext cx="2315910" cy="17395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Image result for men professions">
            <a:extLst>
              <a:ext uri="{FF2B5EF4-FFF2-40B4-BE49-F238E27FC236}">
                <a16:creationId xmlns:a16="http://schemas.microsoft.com/office/drawing/2014/main" id="{7E7B536F-A010-9862-9235-3F69CBAFD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47931" r="4410"/>
          <a:stretch/>
        </p:blipFill>
        <p:spPr bwMode="auto">
          <a:xfrm>
            <a:off x="8409855" y="3298907"/>
            <a:ext cx="2642551" cy="18586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Image result for marriage">
            <a:extLst>
              <a:ext uri="{FF2B5EF4-FFF2-40B4-BE49-F238E27FC236}">
                <a16:creationId xmlns:a16="http://schemas.microsoft.com/office/drawing/2014/main" id="{4CC92687-A26B-DFD7-B70F-9B5F47D1D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05" y="5046736"/>
            <a:ext cx="2716526" cy="14795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7C8672-183F-67B3-7173-954B1851AE07}"/>
              </a:ext>
            </a:extLst>
          </p:cNvPr>
          <p:cNvCxnSpPr/>
          <p:nvPr/>
        </p:nvCxnSpPr>
        <p:spPr>
          <a:xfrm>
            <a:off x="3689686" y="911538"/>
            <a:ext cx="631199" cy="562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0C16EB-DE9E-0816-57B0-274ACE4EC7BA}"/>
              </a:ext>
            </a:extLst>
          </p:cNvPr>
          <p:cNvCxnSpPr/>
          <p:nvPr/>
        </p:nvCxnSpPr>
        <p:spPr>
          <a:xfrm flipH="1">
            <a:off x="3127447" y="2228851"/>
            <a:ext cx="725657" cy="7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7A9DE1-34F3-209D-5BDD-9FA5AF2B37AA}"/>
              </a:ext>
            </a:extLst>
          </p:cNvPr>
          <p:cNvCxnSpPr>
            <a:cxnSpLocks/>
          </p:cNvCxnSpPr>
          <p:nvPr/>
        </p:nvCxnSpPr>
        <p:spPr>
          <a:xfrm>
            <a:off x="3525813" y="3772766"/>
            <a:ext cx="1199894" cy="1094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10B4E0-A8BA-7C1A-4D3A-4C01FCCC6595}"/>
              </a:ext>
            </a:extLst>
          </p:cNvPr>
          <p:cNvCxnSpPr/>
          <p:nvPr/>
        </p:nvCxnSpPr>
        <p:spPr>
          <a:xfrm flipH="1">
            <a:off x="7555741" y="798220"/>
            <a:ext cx="629813" cy="660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A965D2-E662-A8F4-B8B2-D6887C0D7717}"/>
              </a:ext>
            </a:extLst>
          </p:cNvPr>
          <p:cNvCxnSpPr/>
          <p:nvPr/>
        </p:nvCxnSpPr>
        <p:spPr>
          <a:xfrm>
            <a:off x="8142123" y="2181743"/>
            <a:ext cx="725954" cy="760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342373-5343-0BC6-F460-39C463BA2AF7}"/>
              </a:ext>
            </a:extLst>
          </p:cNvPr>
          <p:cNvCxnSpPr>
            <a:cxnSpLocks/>
          </p:cNvCxnSpPr>
          <p:nvPr/>
        </p:nvCxnSpPr>
        <p:spPr>
          <a:xfrm flipH="1">
            <a:off x="7172510" y="3690342"/>
            <a:ext cx="1191426" cy="1176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348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7D35E-613D-5BC8-0F4A-92EB6E4D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kasdienė</a:t>
            </a:r>
            <a:r>
              <a:rPr lang="en-US" sz="4000" dirty="0"/>
              <a:t> </a:t>
            </a:r>
            <a:r>
              <a:rPr lang="en-US" sz="4000" dirty="0" err="1"/>
              <a:t>kalba</a:t>
            </a:r>
            <a:endParaRPr lang="en-US" sz="4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1809E-2E1C-0F1F-3824-18F253A1C6C1}"/>
              </a:ext>
            </a:extLst>
          </p:cNvPr>
          <p:cNvSpPr txBox="1">
            <a:spLocks/>
          </p:cNvSpPr>
          <p:nvPr/>
        </p:nvSpPr>
        <p:spPr>
          <a:xfrm>
            <a:off x="5377096" y="240356"/>
            <a:ext cx="8186056" cy="636814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Žmogus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 err="1">
                <a:solidFill>
                  <a:schemeClr val="tx1"/>
                </a:solidFill>
              </a:rPr>
              <a:t>žmona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 err="1">
                <a:solidFill>
                  <a:schemeClr val="tx1"/>
                </a:solidFill>
              </a:rPr>
              <a:t>vaikas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 err="1">
                <a:solidFill>
                  <a:schemeClr val="tx1"/>
                </a:solidFill>
              </a:rPr>
              <a:t>kūdikis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Didvyris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Genijus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Boba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Nebūk</a:t>
            </a:r>
            <a:r>
              <a:rPr lang="en-US" dirty="0">
                <a:solidFill>
                  <a:schemeClr val="tx1"/>
                </a:solidFill>
              </a:rPr>
              <a:t> boba / Kaip boba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Silpnoji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lytis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Boba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kiaušiais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Paleistuvė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Mergos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terbos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bezdalai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vyrai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mūrai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ąžuolai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Skystakiaušis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Stiprioji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lytis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Pyderas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 err="1">
                <a:solidFill>
                  <a:schemeClr val="tx1"/>
                </a:solidFill>
              </a:rPr>
              <a:t>pedikas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 err="1">
                <a:solidFill>
                  <a:schemeClr val="tx1"/>
                </a:solidFill>
              </a:rPr>
              <a:t>homikas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 err="1">
                <a:solidFill>
                  <a:schemeClr val="tx1"/>
                </a:solidFill>
              </a:rPr>
              <a:t>lezbė</a:t>
            </a:r>
            <a:br>
              <a:rPr lang="lt-LT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Kekšė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Būk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vyras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Vyrai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neverkia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Moteriški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pliurpalai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Vyro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žodis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Mąstai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kaip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vyras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Tokia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graži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mergaitė</a:t>
            </a:r>
            <a:r>
              <a:rPr lang="en-US" dirty="0">
                <a:solidFill>
                  <a:schemeClr val="tx1"/>
                </a:solidFill>
              </a:rPr>
              <a:t>, o </a:t>
            </a:r>
            <a:r>
              <a:rPr lang="en-US" dirty="0" err="1">
                <a:solidFill>
                  <a:schemeClr val="tx1"/>
                </a:solidFill>
              </a:rPr>
              <a:t>taip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negražiai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Dailioji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lytis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035E-B9ED-8346-55EC-B05647C3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Kokias pamatines žinutes apie „vyriškumą“, „moteriškumą“ kasdienė kalba perteikia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419955-B7B3-AC0C-C843-6BB14F781C8D}"/>
              </a:ext>
            </a:extLst>
          </p:cNvPr>
          <p:cNvSpPr txBox="1">
            <a:spLocks/>
          </p:cNvSpPr>
          <p:nvPr/>
        </p:nvSpPr>
        <p:spPr>
          <a:xfrm>
            <a:off x="1078992" y="533400"/>
            <a:ext cx="2193036" cy="1284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033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269E5-73A7-1ACD-9B01-C0C4EEE203A5}"/>
              </a:ext>
            </a:extLst>
          </p:cNvPr>
          <p:cNvSpPr txBox="1">
            <a:spLocks/>
          </p:cNvSpPr>
          <p:nvPr/>
        </p:nvSpPr>
        <p:spPr>
          <a:xfrm>
            <a:off x="2190750" y="1346268"/>
            <a:ext cx="7810500" cy="31253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Bet 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taip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tiesiog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yra</a:t>
            </a:r>
            <a:r>
              <a:rPr lang="lt-LT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D7DC2-C36E-A94C-E9A9-72FA6A3F3808}"/>
              </a:ext>
            </a:extLst>
          </p:cNvPr>
          <p:cNvSpPr txBox="1">
            <a:spLocks/>
          </p:cNvSpPr>
          <p:nvPr/>
        </p:nvSpPr>
        <p:spPr>
          <a:xfrm>
            <a:off x="3009690" y="4220025"/>
            <a:ext cx="6130698" cy="633794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Arba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bent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taip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tiesiog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visada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buvo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lt-LT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..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7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6E56F9F8-5A5C-5F75-2BAC-322925C1C8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325" b="795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10CE99-C71F-0D43-CABB-ED85BCE9150D}"/>
              </a:ext>
            </a:extLst>
          </p:cNvPr>
          <p:cNvSpPr txBox="1">
            <a:spLocks/>
          </p:cNvSpPr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600">
                <a:solidFill>
                  <a:schemeClr val="bg1"/>
                </a:solidFill>
              </a:rPr>
              <a:t>Programavimo istorija</a:t>
            </a:r>
          </a:p>
        </p:txBody>
      </p:sp>
    </p:spTree>
    <p:extLst>
      <p:ext uri="{BB962C8B-B14F-4D97-AF65-F5344CB8AC3E}">
        <p14:creationId xmlns:p14="http://schemas.microsoft.com/office/powerpoint/2010/main" val="2116997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18406008-8EAA-EBC4-33A0-A322D6989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32E575-CEA3-5A86-8B6E-223540866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35B84F-30E0-88E5-1480-C64D1B2C73A0}"/>
              </a:ext>
            </a:extLst>
          </p:cNvPr>
          <p:cNvSpPr txBox="1">
            <a:spLocks/>
          </p:cNvSpPr>
          <p:nvPr/>
        </p:nvSpPr>
        <p:spPr>
          <a:xfrm>
            <a:off x="720000" y="619201"/>
            <a:ext cx="3095626" cy="1476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/>
              <a:t>Ko </a:t>
            </a:r>
            <a:r>
              <a:rPr lang="lt-LT" sz="4400"/>
              <a:t>lytiško </a:t>
            </a:r>
            <a:r>
              <a:rPr lang="lt-LT"/>
              <a:t>išmoksta vaikai?</a:t>
            </a:r>
            <a:endParaRPr lang="en-GB" dirty="0"/>
          </a:p>
        </p:txBody>
      </p:sp>
      <p:pic>
        <p:nvPicPr>
          <p:cNvPr id="5" name="Content Placeholder 4" descr="Shape, square&#10;&#10;Description automatically generated">
            <a:extLst>
              <a:ext uri="{FF2B5EF4-FFF2-40B4-BE49-F238E27FC236}">
                <a16:creationId xmlns:a16="http://schemas.microsoft.com/office/drawing/2014/main" id="{CAE9AD50-BF7B-8655-9BEA-EC6CFB977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2657343"/>
            <a:ext cx="3095625" cy="3095625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33F11B-08F9-B01E-F194-3A70F332C0D0}"/>
              </a:ext>
            </a:extLst>
          </p:cNvPr>
          <p:cNvSpPr txBox="1"/>
          <p:nvPr/>
        </p:nvSpPr>
        <p:spPr>
          <a:xfrm>
            <a:off x="1418747" y="3604990"/>
            <a:ext cx="1698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chemeClr val="tx1">
                    <a:lumMod val="95000"/>
                  </a:schemeClr>
                </a:solidFill>
              </a:rPr>
              <a:t>...psst...</a:t>
            </a:r>
            <a:br>
              <a:rPr lang="lt-LT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lt-LT" dirty="0">
                <a:solidFill>
                  <a:schemeClr val="tx1">
                    <a:lumMod val="95000"/>
                  </a:schemeClr>
                </a:solidFill>
              </a:rPr>
              <a:t>nepastebima</a:t>
            </a:r>
            <a:br>
              <a:rPr lang="lt-LT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lt-LT" dirty="0">
                <a:solidFill>
                  <a:schemeClr val="tx1">
                    <a:lumMod val="95000"/>
                  </a:schemeClr>
                </a:solidFill>
              </a:rPr>
              <a:t>lyčių normų</a:t>
            </a:r>
            <a:br>
              <a:rPr lang="lt-LT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lt-LT" dirty="0">
                <a:solidFill>
                  <a:schemeClr val="tx1">
                    <a:lumMod val="95000"/>
                  </a:schemeClr>
                </a:solidFill>
              </a:rPr>
              <a:t>dėžutė</a:t>
            </a:r>
            <a:endParaRPr lang="en-GB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BA898BA-F20F-7A4A-E9AA-811D87317A47}"/>
              </a:ext>
            </a:extLst>
          </p:cNvPr>
          <p:cNvGraphicFramePr/>
          <p:nvPr/>
        </p:nvGraphicFramePr>
        <p:xfrm>
          <a:off x="4535626" y="705015"/>
          <a:ext cx="6900137" cy="519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8860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5C313-F52C-5F37-2F89-D1C84D4E0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F2797FBA-1E9F-14A6-B043-AA63B97D4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A2EC0F-FF97-F2F2-850A-22C941214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635710-4225-F4C1-19BB-63A1F6F33FEE}"/>
              </a:ext>
            </a:extLst>
          </p:cNvPr>
          <p:cNvSpPr txBox="1">
            <a:spLocks/>
          </p:cNvSpPr>
          <p:nvPr/>
        </p:nvSpPr>
        <p:spPr>
          <a:xfrm>
            <a:off x="720000" y="619201"/>
            <a:ext cx="3095626" cy="1476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5" name="Content Placeholder 4" descr="Shape, square&#10;&#10;Description automatically generated">
            <a:extLst>
              <a:ext uri="{FF2B5EF4-FFF2-40B4-BE49-F238E27FC236}">
                <a16:creationId xmlns:a16="http://schemas.microsoft.com/office/drawing/2014/main" id="{A5FE74B6-17E7-3424-C10E-BCC3C75B0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095201"/>
            <a:ext cx="3095625" cy="3095625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D4EC9B-DCF5-BB65-C8EA-A5E0BDE1CF2B}"/>
              </a:ext>
            </a:extLst>
          </p:cNvPr>
          <p:cNvSpPr txBox="1">
            <a:spLocks/>
          </p:cNvSpPr>
          <p:nvPr/>
        </p:nvSpPr>
        <p:spPr>
          <a:xfrm>
            <a:off x="4514371" y="2666848"/>
            <a:ext cx="6900137" cy="19523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buFont typeface="Arial" panose="020B0604020202020204" pitchFamily="34" charset="0"/>
              <a:buNone/>
            </a:pPr>
            <a:r>
              <a:rPr lang="lt-LT" sz="3000" dirty="0">
                <a:latin typeface="+mj-lt"/>
                <a:ea typeface="+mj-ea"/>
                <a:cs typeface="Calibri" panose="020F0502020204030204" pitchFamily="34" charset="0"/>
              </a:rPr>
              <a:t>Atlyginimų disproporcija</a:t>
            </a:r>
          </a:p>
          <a:p>
            <a:pPr marL="127000" indent="0">
              <a:buFont typeface="Arial" panose="020B0604020202020204" pitchFamily="34" charset="0"/>
              <a:buNone/>
            </a:pPr>
            <a:r>
              <a:rPr lang="lt-LT" sz="3000" dirty="0">
                <a:latin typeface="+mj-lt"/>
                <a:ea typeface="+mj-ea"/>
                <a:cs typeface="Calibri" panose="020F0502020204030204" pitchFamily="34" charset="0"/>
              </a:rPr>
              <a:t>Sveikatos kokybės, gyvenimo trukmės skirtumai</a:t>
            </a:r>
            <a:endParaRPr lang="lt-LT" sz="2900" dirty="0">
              <a:latin typeface="+mj-lt"/>
              <a:ea typeface="+mj-ea"/>
              <a:cs typeface="+mj-cs"/>
            </a:endParaRPr>
          </a:p>
          <a:p>
            <a:endParaRPr lang="en-GB" sz="30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889AA-A9E5-F847-9F23-4390187B7344}"/>
              </a:ext>
            </a:extLst>
          </p:cNvPr>
          <p:cNvSpPr txBox="1"/>
          <p:nvPr/>
        </p:nvSpPr>
        <p:spPr>
          <a:xfrm>
            <a:off x="1418746" y="3042848"/>
            <a:ext cx="1698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chemeClr val="tx1">
                    <a:lumMod val="95000"/>
                  </a:schemeClr>
                </a:solidFill>
              </a:rPr>
              <a:t>...psst...</a:t>
            </a:r>
            <a:br>
              <a:rPr lang="lt-LT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lt-LT" dirty="0">
                <a:solidFill>
                  <a:schemeClr val="tx1">
                    <a:lumMod val="95000"/>
                  </a:schemeClr>
                </a:solidFill>
              </a:rPr>
              <a:t>nepastebima</a:t>
            </a:r>
            <a:br>
              <a:rPr lang="lt-LT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lt-LT" dirty="0">
                <a:solidFill>
                  <a:schemeClr val="tx1">
                    <a:lumMod val="95000"/>
                  </a:schemeClr>
                </a:solidFill>
              </a:rPr>
              <a:t>lyčių normų</a:t>
            </a:r>
            <a:br>
              <a:rPr lang="lt-LT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lt-LT" dirty="0">
                <a:solidFill>
                  <a:schemeClr val="tx1">
                    <a:lumMod val="95000"/>
                  </a:schemeClr>
                </a:solidFill>
              </a:rPr>
              <a:t>dėžutė</a:t>
            </a:r>
            <a:endParaRPr lang="en-GB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71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3857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D1484D-79C5-2487-523B-D029BDD06D40}"/>
              </a:ext>
            </a:extLst>
          </p:cNvPr>
          <p:cNvSpPr txBox="1">
            <a:spLocks/>
          </p:cNvSpPr>
          <p:nvPr/>
        </p:nvSpPr>
        <p:spPr>
          <a:xfrm>
            <a:off x="5359510" y="978619"/>
            <a:ext cx="5991244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/>
              <a:t>Nesąmoningas šališkumas</a:t>
            </a:r>
          </a:p>
        </p:txBody>
      </p:sp>
      <p:pic>
        <p:nvPicPr>
          <p:cNvPr id="6" name="Graphic 5" descr="Signpost outline">
            <a:extLst>
              <a:ext uri="{FF2B5EF4-FFF2-40B4-BE49-F238E27FC236}">
                <a16:creationId xmlns:a16="http://schemas.microsoft.com/office/drawing/2014/main" id="{9ABD4400-90AA-720C-0B7D-B9EEB3B92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528" y="1361884"/>
            <a:ext cx="4033647" cy="403364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9848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859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817A77-A64B-4970-A02A-AF42177667D6}"/>
              </a:ext>
            </a:extLst>
          </p:cNvPr>
          <p:cNvSpPr txBox="1">
            <a:spLocks/>
          </p:cNvSpPr>
          <p:nvPr/>
        </p:nvSpPr>
        <p:spPr>
          <a:xfrm>
            <a:off x="5356861" y="2252870"/>
            <a:ext cx="5993892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Tam tikra samprata, kurios mes </a:t>
            </a:r>
            <a:br>
              <a:rPr lang="en-US" sz="1800"/>
            </a:br>
            <a:r>
              <a:rPr lang="en-US" sz="1800"/>
              <a:t>nežinome turintys.</a:t>
            </a:r>
          </a:p>
          <a:p>
            <a:r>
              <a:rPr lang="en-US" sz="1800"/>
              <a:t>Nebūtinai neigiama.</a:t>
            </a:r>
          </a:p>
          <a:p>
            <a:r>
              <a:rPr lang="en-US" sz="1800"/>
              <a:t>Mums reikalinga: „nukirstas kampas“ protui.</a:t>
            </a:r>
          </a:p>
          <a:p>
            <a:r>
              <a:rPr lang="en-US" sz="1800"/>
              <a:t>Kai neapmąstyta – grėsminga.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6591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9C45F024-2468-4D8A-9E11-BB2B1E0A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75C7E-39B1-555F-6EF9-A2246FB8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/>
              <a:t>Kiek lytiškumo ugdymo atliekame kiekvieną dieną?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183902"/>
            <a:ext cx="475488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87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49594-CF49-AD87-FF73-6B56FF505C0D}"/>
              </a:ext>
            </a:extLst>
          </p:cNvPr>
          <p:cNvSpPr txBox="1">
            <a:spLocks/>
          </p:cNvSpPr>
          <p:nvPr/>
        </p:nvSpPr>
        <p:spPr>
          <a:xfrm>
            <a:off x="621791" y="1161288"/>
            <a:ext cx="3895779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/>
              <a:t>Nesąmoningas šališkumas: stereotipai + nuostatos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C563A-E265-95C0-921E-5E8A7F0512A1}"/>
              </a:ext>
            </a:extLst>
          </p:cNvPr>
          <p:cNvSpPr txBox="1">
            <a:spLocks/>
          </p:cNvSpPr>
          <p:nvPr/>
        </p:nvSpPr>
        <p:spPr>
          <a:xfrm>
            <a:off x="5434149" y="932688"/>
            <a:ext cx="6397854" cy="499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Stereotipai</a:t>
            </a:r>
            <a:r>
              <a:rPr lang="en-US" sz="2000" dirty="0"/>
              <a:t> – </a:t>
            </a:r>
            <a:r>
              <a:rPr lang="en-US" sz="2000" dirty="0" err="1"/>
              <a:t>konkrečios</a:t>
            </a:r>
            <a:r>
              <a:rPr lang="en-US" sz="2000" dirty="0"/>
              <a:t> </a:t>
            </a:r>
            <a:r>
              <a:rPr lang="en-US" sz="2000" dirty="0" err="1"/>
              <a:t>charakteristikos</a:t>
            </a:r>
            <a:r>
              <a:rPr lang="en-US" sz="2000" dirty="0"/>
              <a:t> </a:t>
            </a:r>
            <a:r>
              <a:rPr lang="en-US" sz="2000" dirty="0" err="1"/>
              <a:t>priskyrimas</a:t>
            </a:r>
            <a:r>
              <a:rPr lang="en-US" sz="2000" dirty="0"/>
              <a:t> tam </a:t>
            </a:r>
            <a:r>
              <a:rPr lang="en-US" sz="2000" dirty="0" err="1"/>
              <a:t>tikrai</a:t>
            </a:r>
            <a:r>
              <a:rPr lang="en-US" sz="2000" dirty="0"/>
              <a:t> </a:t>
            </a:r>
            <a:r>
              <a:rPr lang="en-US" sz="2000" dirty="0" err="1"/>
              <a:t>kategorijai</a:t>
            </a:r>
            <a:r>
              <a:rPr lang="en-US" sz="2000" dirty="0"/>
              <a:t>: „</a:t>
            </a:r>
            <a:r>
              <a:rPr lang="en-US" sz="2000" dirty="0" err="1"/>
              <a:t>šunys</a:t>
            </a:r>
            <a:r>
              <a:rPr lang="en-US" sz="2000" dirty="0"/>
              <a:t> </a:t>
            </a:r>
            <a:r>
              <a:rPr lang="en-US" sz="2000" dirty="0" err="1"/>
              <a:t>ištikimi</a:t>
            </a:r>
            <a:r>
              <a:rPr lang="en-US" sz="2000" dirty="0"/>
              <a:t>“, „</a:t>
            </a:r>
            <a:r>
              <a:rPr lang="en-US" sz="2000" dirty="0" err="1"/>
              <a:t>katėms</a:t>
            </a:r>
            <a:r>
              <a:rPr lang="en-US" sz="2000" dirty="0"/>
              <a:t> </a:t>
            </a:r>
            <a:r>
              <a:rPr lang="en-US" sz="2000" dirty="0" err="1"/>
              <a:t>dzin</a:t>
            </a:r>
            <a:r>
              <a:rPr lang="en-US" sz="2000" dirty="0"/>
              <a:t>“</a:t>
            </a:r>
          </a:p>
          <a:p>
            <a:r>
              <a:rPr lang="en-US" sz="2000" dirty="0" err="1"/>
              <a:t>Nuostatos</a:t>
            </a:r>
            <a:r>
              <a:rPr lang="en-US" sz="2000" dirty="0"/>
              <a:t> – „</a:t>
            </a:r>
            <a:r>
              <a:rPr lang="en-US" sz="2000" dirty="0" err="1"/>
              <a:t>patinka-nepatinka</a:t>
            </a:r>
            <a:r>
              <a:rPr lang="en-US" sz="2000" dirty="0"/>
              <a:t>“, „</a:t>
            </a:r>
            <a:r>
              <a:rPr lang="en-US" sz="2000" dirty="0" err="1"/>
              <a:t>gražu-negražu</a:t>
            </a:r>
            <a:r>
              <a:rPr lang="en-US" sz="2000" dirty="0"/>
              <a:t>“</a:t>
            </a:r>
          </a:p>
          <a:p>
            <a:endParaRPr lang="en-US" sz="2000" dirty="0"/>
          </a:p>
          <a:p>
            <a:r>
              <a:rPr lang="en-US" sz="2000" dirty="0" err="1"/>
              <a:t>Nesąmoningas</a:t>
            </a:r>
            <a:r>
              <a:rPr lang="en-US" sz="2000" dirty="0"/>
              <a:t> </a:t>
            </a:r>
            <a:r>
              <a:rPr lang="en-US" sz="2000" dirty="0" err="1"/>
              <a:t>šališkumas</a:t>
            </a:r>
            <a:r>
              <a:rPr lang="en-US" sz="2000" dirty="0"/>
              <a:t> ≠ </a:t>
            </a:r>
            <a:r>
              <a:rPr lang="en-US" sz="2000" dirty="0" err="1"/>
              <a:t>išreikštos</a:t>
            </a:r>
            <a:r>
              <a:rPr lang="en-US" sz="2000" dirty="0"/>
              <a:t> </a:t>
            </a:r>
            <a:r>
              <a:rPr lang="en-US" sz="2000" dirty="0" err="1"/>
              <a:t>išankstinės</a:t>
            </a:r>
            <a:r>
              <a:rPr lang="en-US" sz="2000" dirty="0"/>
              <a:t> </a:t>
            </a:r>
            <a:r>
              <a:rPr lang="lt-LT" sz="2000" dirty="0"/>
              <a:t>				</a:t>
            </a:r>
            <a:r>
              <a:rPr lang="en-US" sz="2000" dirty="0" err="1"/>
              <a:t>nuostatos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(implicit bias)			(explicit prejudice)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8796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7D7DA019-5E7D-6CF7-239C-33BA0702F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9F0977-A540-37AF-1181-EBFD7B919D60}"/>
              </a:ext>
            </a:extLst>
          </p:cNvPr>
          <p:cNvSpPr txBox="1">
            <a:spLocks/>
          </p:cNvSpPr>
          <p:nvPr/>
        </p:nvSpPr>
        <p:spPr>
          <a:xfrm>
            <a:off x="448056" y="388800"/>
            <a:ext cx="7380000" cy="860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>
                <a:latin typeface="Avenir Next LT Pro" panose="020B0504020202020204" pitchFamily="34" charset="0"/>
              </a:rPr>
              <a:t>Tam nereikia pastangų...</a:t>
            </a:r>
            <a:endParaRPr lang="en-GB" dirty="0">
              <a:latin typeface="Avenir Next LT Pro" panose="020B05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2F380D-490C-B0B9-CB69-524B9A8DF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7383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6E63DC-5993-AD1E-A59D-9B4310352164}"/>
              </a:ext>
            </a:extLst>
          </p:cNvPr>
          <p:cNvSpPr txBox="1">
            <a:spLocks/>
          </p:cNvSpPr>
          <p:nvPr/>
        </p:nvSpPr>
        <p:spPr>
          <a:xfrm>
            <a:off x="448056" y="1944000"/>
            <a:ext cx="7380000" cy="4006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>
                <a:latin typeface="Avenir Next LT Pro" panose="020B0504020202020204" pitchFamily="34" charset="0"/>
              </a:rPr>
              <a:t>Nežinome. Net nenutuokiame.</a:t>
            </a:r>
          </a:p>
          <a:p>
            <a:r>
              <a:rPr lang="lt-LT">
                <a:latin typeface="Avenir Next LT Pro" panose="020B0504020202020204" pitchFamily="34" charset="0"/>
              </a:rPr>
              <a:t>Galvojame, kad vadovaujamės protu, argumentais, savo (išreikštais) įsitikinimais, vertybėmis </a:t>
            </a:r>
            <a:br>
              <a:rPr lang="en-US">
                <a:latin typeface="Avenir Next LT Pro" panose="020B0504020202020204" pitchFamily="34" charset="0"/>
              </a:rPr>
            </a:br>
            <a:r>
              <a:rPr lang="en-US">
                <a:latin typeface="Avenir Next LT Pro" panose="020B0504020202020204" pitchFamily="34" charset="0"/>
              </a:rPr>
              <a:t>					      </a:t>
            </a:r>
            <a:r>
              <a:rPr lang="lt-LT">
                <a:latin typeface="Avenir Next LT Pro" panose="020B0504020202020204" pitchFamily="34" charset="0"/>
                <a:sym typeface="Wingdings" panose="05000000000000000000" pitchFamily="2" charset="2"/>
              </a:rPr>
              <a:t></a:t>
            </a:r>
            <a:r>
              <a:rPr lang="lt-LT">
                <a:latin typeface="Avenir Next LT Pro" panose="020B0504020202020204" pitchFamily="34" charset="0"/>
              </a:rPr>
              <a:t> </a:t>
            </a:r>
            <a:r>
              <a:rPr lang="en-US">
                <a:latin typeface="Avenir Next LT Pro" panose="020B0504020202020204" pitchFamily="34" charset="0"/>
              </a:rPr>
              <a:t>“</a:t>
            </a:r>
            <a:r>
              <a:rPr lang="lt-LT">
                <a:latin typeface="Avenir Next LT Pro" panose="020B0504020202020204" pitchFamily="34" charset="0"/>
              </a:rPr>
              <a:t>savo galva</a:t>
            </a:r>
            <a:r>
              <a:rPr lang="en-US">
                <a:latin typeface="Avenir Next LT Pro" panose="020B0504020202020204" pitchFamily="34" charset="0"/>
              </a:rPr>
              <a:t>”</a:t>
            </a:r>
            <a:r>
              <a:rPr lang="lt-LT">
                <a:latin typeface="Avenir Next LT Pro" panose="020B0504020202020204" pitchFamily="34" charset="0"/>
              </a:rPr>
              <a:t>.</a:t>
            </a:r>
          </a:p>
          <a:p>
            <a:endParaRPr lang="lt-LT">
              <a:latin typeface="Avenir Next LT Pro" panose="020B0504020202020204" pitchFamily="34" charset="0"/>
            </a:endParaRPr>
          </a:p>
          <a:p>
            <a:r>
              <a:rPr lang="lt-LT">
                <a:latin typeface="Avenir Next LT Pro" panose="020B0504020202020204" pitchFamily="34" charset="0"/>
              </a:rPr>
              <a:t>Galvojame, kad kiti labiau linkę TAI daryti, palyginus su mumis pačiais.</a:t>
            </a:r>
          </a:p>
          <a:p>
            <a:endParaRPr lang="en-GB" dirty="0">
              <a:latin typeface="Avenir Next LT Pro" panose="020B0504020202020204" pitchFamily="34" charset="0"/>
            </a:endParaRPr>
          </a:p>
        </p:txBody>
      </p:sp>
      <p:pic>
        <p:nvPicPr>
          <p:cNvPr id="6" name="Graphic 5" descr="Woman Shrugging outline">
            <a:extLst>
              <a:ext uri="{FF2B5EF4-FFF2-40B4-BE49-F238E27FC236}">
                <a16:creationId xmlns:a16="http://schemas.microsoft.com/office/drawing/2014/main" id="{192DB6F8-A9B2-EFD5-82D5-A31B690D3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6588" y="1458000"/>
            <a:ext cx="3492000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6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Savaime Nesuprantama - Kaip žmonės geidžia? - YouTube">
            <a:extLst>
              <a:ext uri="{FF2B5EF4-FFF2-40B4-BE49-F238E27FC236}">
                <a16:creationId xmlns:a16="http://schemas.microsoft.com/office/drawing/2014/main" id="{E23EF4AB-AA89-FBC9-BD54-659ABCACF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r="397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C890EF-9F89-E572-2156-2EF15EE11777}"/>
              </a:ext>
            </a:extLst>
          </p:cNvPr>
          <p:cNvSpPr txBox="1">
            <a:spLocks/>
          </p:cNvSpPr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>
                <a:solidFill>
                  <a:schemeClr val="bg1"/>
                </a:solidFill>
              </a:rPr>
              <a:t>Pokyčio keblumas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D2CBE3-E44C-F946-81DB-FC17AB966DEC}"/>
              </a:ext>
            </a:extLst>
          </p:cNvPr>
          <p:cNvSpPr txBox="1">
            <a:spLocks/>
          </p:cNvSpPr>
          <p:nvPr/>
        </p:nvSpPr>
        <p:spPr>
          <a:xfrm>
            <a:off x="477980" y="4872922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Sakytinė</a:t>
            </a:r>
            <a:r>
              <a:rPr lang="en-US" sz="2000" dirty="0">
                <a:solidFill>
                  <a:schemeClr val="bg1"/>
                </a:solidFill>
              </a:rPr>
              <a:t> (spoken) </a:t>
            </a:r>
            <a:r>
              <a:rPr lang="en-US" sz="2000" dirty="0" err="1">
                <a:solidFill>
                  <a:schemeClr val="bg1"/>
                </a:solidFill>
              </a:rPr>
              <a:t>tolerancija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gyvenama</a:t>
            </a:r>
            <a:r>
              <a:rPr lang="en-US" sz="2000" dirty="0">
                <a:solidFill>
                  <a:schemeClr val="bg1"/>
                </a:solidFill>
              </a:rPr>
              <a:t> (lived) </a:t>
            </a:r>
            <a:r>
              <a:rPr lang="en-US" sz="2000" dirty="0" err="1">
                <a:solidFill>
                  <a:schemeClr val="bg1"/>
                </a:solidFill>
              </a:rPr>
              <a:t>tolerancija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3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3857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5C20C3-93B0-81DB-9276-0E19AB22238E}"/>
              </a:ext>
            </a:extLst>
          </p:cNvPr>
          <p:cNvSpPr txBox="1">
            <a:spLocks/>
          </p:cNvSpPr>
          <p:nvPr/>
        </p:nvSpPr>
        <p:spPr>
          <a:xfrm>
            <a:off x="5359510" y="978619"/>
            <a:ext cx="5991244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/>
              <a:t>Aukšto lygio savistaba</a:t>
            </a:r>
          </a:p>
        </p:txBody>
      </p:sp>
      <p:pic>
        <p:nvPicPr>
          <p:cNvPr id="5" name="Graphic 4" descr="Eyes outline">
            <a:extLst>
              <a:ext uri="{FF2B5EF4-FFF2-40B4-BE49-F238E27FC236}">
                <a16:creationId xmlns:a16="http://schemas.microsoft.com/office/drawing/2014/main" id="{E4BEC5DA-51D1-E288-5BE2-54F3442CE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528" y="1361884"/>
            <a:ext cx="4033647" cy="403364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9848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859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701EAA-FE2C-997C-5963-FD51A3088933}"/>
              </a:ext>
            </a:extLst>
          </p:cNvPr>
          <p:cNvSpPr txBox="1">
            <a:spLocks/>
          </p:cNvSpPr>
          <p:nvPr/>
        </p:nvSpPr>
        <p:spPr>
          <a:xfrm>
            <a:off x="5356861" y="2252870"/>
            <a:ext cx="5993892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Kritiškos svarbos faktorius siekiant įveikti (sumažinti) nesąmoningą šališkumą</a:t>
            </a:r>
          </a:p>
          <a:p>
            <a:r>
              <a:rPr lang="en-US" sz="1800"/>
              <a:t>Padeda pastebėti, kai kažkas kitas patiria šališką elgesį</a:t>
            </a:r>
          </a:p>
          <a:p>
            <a:r>
              <a:rPr lang="en-US" sz="1800"/>
              <a:t>Suteikia drąsos kalbėti (speak up)</a:t>
            </a:r>
          </a:p>
        </p:txBody>
      </p:sp>
    </p:spTree>
    <p:extLst>
      <p:ext uri="{BB962C8B-B14F-4D97-AF65-F5344CB8AC3E}">
        <p14:creationId xmlns:p14="http://schemas.microsoft.com/office/powerpoint/2010/main" val="1740670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475CB0A-A227-395A-09FC-E2B103D7C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4132886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EDCEDD0A-78FC-941C-9752-FF05B4BE2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86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93F0BC-3B32-F535-D109-BE92BB57DF2F}"/>
              </a:ext>
            </a:extLst>
          </p:cNvPr>
          <p:cNvSpPr txBox="1">
            <a:spLocks/>
          </p:cNvSpPr>
          <p:nvPr/>
        </p:nvSpPr>
        <p:spPr>
          <a:xfrm>
            <a:off x="4385411" y="458942"/>
            <a:ext cx="7458245" cy="340156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400" dirty="0"/>
              <a:t>NEIGIMAS </a:t>
            </a:r>
            <a:r>
              <a:rPr lang="en-US" sz="6400" dirty="0" err="1"/>
              <a:t>ir</a:t>
            </a:r>
            <a:r>
              <a:rPr lang="en-US" sz="6400" dirty="0"/>
              <a:t> / </a:t>
            </a:r>
            <a:r>
              <a:rPr lang="en-US" sz="6400" dirty="0" err="1"/>
              <a:t>ar</a:t>
            </a:r>
            <a:r>
              <a:rPr lang="en-US" sz="6400" dirty="0"/>
              <a:t> PASIPRIEŠINIMAS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E49A12-3320-75AC-C045-D56383292279}"/>
              </a:ext>
            </a:extLst>
          </p:cNvPr>
          <p:cNvSpPr txBox="1">
            <a:spLocks/>
          </p:cNvSpPr>
          <p:nvPr/>
        </p:nvSpPr>
        <p:spPr>
          <a:xfrm>
            <a:off x="4385412" y="4482302"/>
            <a:ext cx="7355484" cy="1481328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„Moralinis nusikaltimas“</a:t>
            </a:r>
          </a:p>
        </p:txBody>
      </p:sp>
      <p:pic>
        <p:nvPicPr>
          <p:cNvPr id="6" name="Graphic 5" descr="Jail Break outline">
            <a:extLst>
              <a:ext uri="{FF2B5EF4-FFF2-40B4-BE49-F238E27FC236}">
                <a16:creationId xmlns:a16="http://schemas.microsoft.com/office/drawing/2014/main" id="{87E4384A-F112-8448-8788-660C22A89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104" y="1508194"/>
            <a:ext cx="3449384" cy="344938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15453D-64EA-5F9E-BA55-465BEEE4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5412" y="4132886"/>
            <a:ext cx="7380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53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9B1CB-ADE5-3C79-EB49-52A4096E3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D6CB-EFD0-94C7-3256-64825E3A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72" y="2980309"/>
            <a:ext cx="11311128" cy="897381"/>
          </a:xfrm>
        </p:spPr>
        <p:txBody>
          <a:bodyPr>
            <a:normAutofit fontScale="90000"/>
          </a:bodyPr>
          <a:lstStyle/>
          <a:p>
            <a:r>
              <a:rPr lang="lt-LT" b="0" dirty="0">
                <a:latin typeface="Avenir Next LT Pro" panose="020B0504020202020204" pitchFamily="34" charset="0"/>
              </a:rPr>
              <a:t>Ne ignoruoti skirtumų (- „mes jų neveikiami“ -), o pripažinti skirtumus, tad ir įvairovę.</a:t>
            </a:r>
            <a:endParaRPr lang="en-GB" b="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57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F3E7-FD61-346E-991B-55D77889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Avenir Next LT Pro" panose="020B0504020202020204" pitchFamily="34" charset="0"/>
              </a:rPr>
              <a:t>Individo pamatymas (individuacija)</a:t>
            </a:r>
            <a:endParaRPr lang="en-GB" dirty="0"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BB49C-B4EE-2E1F-581E-7C4DA846C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Avenir Next LT Pro" panose="020B0504020202020204" pitchFamily="34" charset="0"/>
              </a:rPr>
              <a:t>Mokytis matyti (3D) individą, o ne kategoriją </a:t>
            </a:r>
          </a:p>
          <a:p>
            <a:pPr marL="1944" indent="0">
              <a:buNone/>
            </a:pPr>
            <a:r>
              <a:rPr lang="lt-LT" dirty="0">
                <a:latin typeface="Avenir Next LT Pro" panose="020B0504020202020204" pitchFamily="34" charset="0"/>
              </a:rPr>
              <a:t>						      (tas pats ir su savimi) </a:t>
            </a:r>
            <a:endParaRPr lang="en-GB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F64564-34BD-856E-B081-6F2BB375D0F1}"/>
              </a:ext>
            </a:extLst>
          </p:cNvPr>
          <p:cNvSpPr txBox="1">
            <a:spLocks/>
          </p:cNvSpPr>
          <p:nvPr/>
        </p:nvSpPr>
        <p:spPr>
          <a:xfrm>
            <a:off x="898209" y="0"/>
            <a:ext cx="10862898" cy="27241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000000"/>
                </a:solidFill>
                <a:latin typeface="Franklin Gothic Heavy" panose="020B0903020102020204" pitchFamily="34" charset="0"/>
              </a:defRPr>
            </a:lvl2pPr>
            <a:lvl3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000000"/>
                </a:solidFill>
                <a:latin typeface="Franklin Gothic Heavy" panose="020B0903020102020204" pitchFamily="34" charset="0"/>
              </a:defRPr>
            </a:lvl3pPr>
            <a:lvl4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000000"/>
                </a:solidFill>
                <a:latin typeface="Franklin Gothic Heavy" panose="020B0903020102020204" pitchFamily="34" charset="0"/>
              </a:defRPr>
            </a:lvl4pPr>
            <a:lvl5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000000"/>
                </a:solidFill>
                <a:latin typeface="Franklin Gothic Heavy" panose="020B0903020102020204" pitchFamily="34" charset="0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000000"/>
                </a:solidFill>
                <a:latin typeface="Franklin Gothic Heavy" panose="020B0903020102020204" pitchFamily="34" charset="0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000000"/>
                </a:solidFill>
                <a:latin typeface="Franklin Gothic Heavy" panose="020B0903020102020204" pitchFamily="34" charset="0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000000"/>
                </a:solidFill>
                <a:latin typeface="Franklin Gothic Heavy" panose="020B0903020102020204" pitchFamily="34" charset="0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000000"/>
                </a:solidFill>
                <a:latin typeface="Franklin Gothic Heavy" panose="020B0903020102020204" pitchFamily="34" charset="0"/>
              </a:defRPr>
            </a:lvl9pPr>
          </a:lstStyle>
          <a:p>
            <a:r>
              <a:rPr lang="lt-LT" dirty="0"/>
              <a:t>Tendencijos nėra taisyklės | negeneralizuoti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64EE2D-18A6-79C1-1BDB-5A727DAEEE10}"/>
              </a:ext>
            </a:extLst>
          </p:cNvPr>
          <p:cNvSpPr txBox="1">
            <a:spLocks/>
          </p:cNvSpPr>
          <p:nvPr/>
        </p:nvSpPr>
        <p:spPr>
          <a:xfrm>
            <a:off x="898209" y="3238501"/>
            <a:ext cx="10862898" cy="239395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Consolas" panose="020B0609020204030204" pitchFamily="49" charset="0"/>
              <a:buChar char="+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763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325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Consolas" panose="020B0609020204030204" pitchFamily="49" charset="0"/>
              <a:buChar char="+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4888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000" dirty="0"/>
              <a:t>„Berniukams užaugs barzda...“</a:t>
            </a:r>
          </a:p>
          <a:p>
            <a:r>
              <a:rPr lang="lt-LT" sz="2000" dirty="0"/>
              <a:t>„Mergaičių krūtys pilnai susiformuos...“</a:t>
            </a:r>
          </a:p>
          <a:p>
            <a:r>
              <a:rPr lang="lt-LT" sz="2000" dirty="0"/>
              <a:t>„Jums kils intymių minčių...“</a:t>
            </a:r>
          </a:p>
          <a:p>
            <a:r>
              <a:rPr lang="lt-LT" sz="2000" dirty="0"/>
              <a:t>„Tu gali būti vyru arba moterimi, kito pasirinkimo nėra...“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199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4CC9-0ED4-AFEA-CD33-D78AFDBB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72" y="2980309"/>
            <a:ext cx="11311128" cy="897381"/>
          </a:xfrm>
        </p:spPr>
        <p:txBody>
          <a:bodyPr>
            <a:noAutofit/>
          </a:bodyPr>
          <a:lstStyle/>
          <a:p>
            <a:r>
              <a:rPr lang="lt-LT" sz="3600" b="0" dirty="0">
                <a:latin typeface="Avenir Next LT Pro" panose="020B0504020202020204" pitchFamily="34" charset="0"/>
              </a:rPr>
              <a:t>Konsultantas (-ė) neatkreipia dėmesio į tai, kad vaikinas norėtų tapti slaugytoju arba kad mergina svarstytų būti mechanike, ir šių pasirinkimų aktyviai neskatina, nors tai gali būti jų nuoširdus interesas.</a:t>
            </a:r>
            <a:endParaRPr lang="en-GB" sz="3600" b="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09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092E1-8DD0-CCD9-3B97-7728EAC65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4D8B7-4AF4-1714-62E6-9EDD70E1B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72" y="2980309"/>
            <a:ext cx="11311128" cy="897381"/>
          </a:xfrm>
        </p:spPr>
        <p:txBody>
          <a:bodyPr>
            <a:noAutofit/>
          </a:bodyPr>
          <a:lstStyle/>
          <a:p>
            <a:r>
              <a:rPr lang="lt-LT" sz="3600" b="0" dirty="0">
                <a:latin typeface="Avenir Next LT Pro" panose="020B0504020202020204" pitchFamily="34" charset="0"/>
              </a:rPr>
              <a:t>Profesinio orientavimo medžiaga, naudojama klasėje, pateikia vyrų dominavimą kai kuriose srityse kaip „normalų“. Pavyzdžiui, techninėse profesijose, tokiose kaip inžinerija ar IT, pateikiamos tik vyrų sėkmės istorijos ir moterys beveik nevaizduojamos.</a:t>
            </a:r>
            <a:endParaRPr lang="en-GB" sz="3600" b="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0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7948E8DE-A931-4EF0-BE1D-F10274740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FE4DF-289C-F4CA-4973-0317B8C6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3" y="1238250"/>
            <a:ext cx="7003107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 err="1"/>
              <a:t>Formalus</a:t>
            </a:r>
            <a:r>
              <a:rPr lang="en-US" sz="7200" dirty="0"/>
              <a:t> </a:t>
            </a:r>
            <a:r>
              <a:rPr lang="en-US" sz="7200" dirty="0" err="1"/>
              <a:t>mokymasis</a:t>
            </a:r>
            <a:br>
              <a:rPr lang="en-US" sz="7200" dirty="0"/>
            </a:br>
            <a:r>
              <a:rPr lang="en-US" sz="7200" dirty="0" err="1"/>
              <a:t>apie</a:t>
            </a:r>
            <a:r>
              <a:rPr lang="en-US" sz="7200" dirty="0"/>
              <a:t> </a:t>
            </a:r>
            <a:br>
              <a:rPr lang="lt-LT" sz="7200" dirty="0"/>
            </a:br>
            <a:r>
              <a:rPr lang="en-US" sz="7200" dirty="0" err="1"/>
              <a:t>lyti</a:t>
            </a:r>
            <a:r>
              <a:rPr lang="lt-LT" sz="7200" dirty="0"/>
              <a:t>škumą</a:t>
            </a:r>
            <a:endParaRPr lang="en-US" sz="7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6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288C6-BEAC-BA1E-92FB-A10528E7A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0160-6335-E36D-3E3F-3A0A0021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72" y="2980309"/>
            <a:ext cx="11311128" cy="897381"/>
          </a:xfrm>
        </p:spPr>
        <p:txBody>
          <a:bodyPr>
            <a:noAutofit/>
          </a:bodyPr>
          <a:lstStyle/>
          <a:p>
            <a:r>
              <a:rPr lang="lt-LT" sz="3600" b="0" dirty="0">
                <a:latin typeface="Avenir Next LT Pro" panose="020B0504020202020204" pitchFamily="34" charset="0"/>
              </a:rPr>
              <a:t>Konsultantas vyresnėms klasėms siūlo inžinerijos ar informacinių technologijų studijų programas berniukams su aiškiu pranešimu, kad „čia yra aukštos algos ir didelės galimybės karjeros augimui“, o merginoms tokios informacijos nepateikia, netgi gali teigti, kad „tai labai sunkios sritys moterims“.</a:t>
            </a:r>
            <a:endParaRPr lang="en-GB" sz="3600" b="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50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A3901-62D5-2C41-6857-D5BC8098B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29A1E-2E8C-75AB-2D76-BFDFBF4D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72" y="2980309"/>
            <a:ext cx="11311128" cy="897381"/>
          </a:xfrm>
        </p:spPr>
        <p:txBody>
          <a:bodyPr>
            <a:normAutofit fontScale="90000"/>
          </a:bodyPr>
          <a:lstStyle/>
          <a:p>
            <a:r>
              <a:rPr lang="lt-LT" b="0" dirty="0">
                <a:latin typeface="Avenir Next LT Pro" panose="020B0504020202020204" pitchFamily="34" charset="0"/>
              </a:rPr>
              <a:t>„Ar pagalvojai, kaip tavo šeima derins tavo karjerą ir vaikų auginimą?“</a:t>
            </a:r>
            <a:endParaRPr lang="en-GB" b="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48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6C090-89A2-AF95-43D4-34953D0A4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AF8D-0021-ABCA-15F4-24810B82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72" y="2980309"/>
            <a:ext cx="11311128" cy="897381"/>
          </a:xfrm>
        </p:spPr>
        <p:txBody>
          <a:bodyPr>
            <a:noAutofit/>
          </a:bodyPr>
          <a:lstStyle/>
          <a:p>
            <a:r>
              <a:rPr lang="lt-LT" sz="3200" b="0" dirty="0">
                <a:latin typeface="Avenir Next LT Pro" panose="020B0504020202020204" pitchFamily="34" charset="0"/>
              </a:rPr>
              <a:t>Profesinio orientavimo testai, skirti nustatyti karjeros kryptį, kartais remiasi klausimais, kurie gali netyčia skatinti tam tikrų profesijų pasirinkimą pagal lytį. Pavyzdžiui, testai gali naudoti formuluotes, skatinančias merginas rinktis "kūrybines" sritis, o berniukus – "technologines" sritis.</a:t>
            </a:r>
            <a:br>
              <a:rPr lang="lt-LT" sz="3200" b="0" dirty="0">
                <a:latin typeface="Avenir Next LT Pro" panose="020B0504020202020204" pitchFamily="34" charset="0"/>
              </a:rPr>
            </a:br>
            <a:br>
              <a:rPr lang="lt-LT" sz="3200" b="0" dirty="0">
                <a:latin typeface="Avenir Next LT Pro" panose="020B0504020202020204" pitchFamily="34" charset="0"/>
              </a:rPr>
            </a:br>
            <a:r>
              <a:rPr lang="lt-LT" sz="3200" dirty="0">
                <a:latin typeface="Avenir Next LT Pro" panose="020B0504020202020204" pitchFamily="34" charset="0"/>
              </a:rPr>
              <a:t>Problema: </a:t>
            </a:r>
            <a:r>
              <a:rPr lang="lt-LT" sz="3200" b="0" dirty="0">
                <a:latin typeface="Avenir Next LT Pro" panose="020B0504020202020204" pitchFamily="34" charset="0"/>
              </a:rPr>
              <a:t>Testų struktūra ir klausimų formulavimas gali nukreipti mokinius tam tikra linkme, ribodamas jų galimybes rinktis profesiją pagal tikruosius interesus ir gabumus, o ne pagal įsivaizduojamą tinkamumą lyties atžvilgiu.</a:t>
            </a:r>
          </a:p>
        </p:txBody>
      </p:sp>
    </p:spTree>
    <p:extLst>
      <p:ext uri="{BB962C8B-B14F-4D97-AF65-F5344CB8AC3E}">
        <p14:creationId xmlns:p14="http://schemas.microsoft.com/office/powerpoint/2010/main" val="3765280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582A4-D09E-6195-FA83-3FFA15D577F3}"/>
              </a:ext>
            </a:extLst>
          </p:cNvPr>
          <p:cNvSpPr txBox="1">
            <a:spLocks/>
          </p:cNvSpPr>
          <p:nvPr/>
        </p:nvSpPr>
        <p:spPr>
          <a:xfrm>
            <a:off x="550863" y="549275"/>
            <a:ext cx="11090274" cy="13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/>
              <a:t>Kiekybės ir kokybės klausimai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EBD39-D4C2-2DBD-2805-7CC61B36CFEC}"/>
              </a:ext>
            </a:extLst>
          </p:cNvPr>
          <p:cNvSpPr txBox="1">
            <a:spLocks/>
          </p:cNvSpPr>
          <p:nvPr/>
        </p:nvSpPr>
        <p:spPr>
          <a:xfrm>
            <a:off x="550862" y="2097175"/>
            <a:ext cx="5435600" cy="39956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/>
              <a:t>KAS VAIZDUOJAMA</a:t>
            </a:r>
          </a:p>
          <a:p>
            <a:r>
              <a:rPr lang="lt-LT" dirty="0"/>
              <a:t>          kokia lytis</a:t>
            </a:r>
            <a:br>
              <a:rPr lang="lt-LT" dirty="0"/>
            </a:br>
            <a:r>
              <a:rPr lang="lt-LT" dirty="0"/>
              <a:t>	socialinė klasė</a:t>
            </a:r>
            <a:br>
              <a:rPr lang="lt-LT" dirty="0"/>
            </a:br>
            <a:r>
              <a:rPr lang="lt-LT" dirty="0"/>
              <a:t>	ne|galia</a:t>
            </a:r>
            <a:br>
              <a:rPr lang="lt-LT" dirty="0"/>
            </a:br>
            <a:r>
              <a:rPr lang="lt-LT" dirty="0"/>
              <a:t>	rasė</a:t>
            </a:r>
            <a:br>
              <a:rPr lang="lt-LT" dirty="0"/>
            </a:br>
            <a:r>
              <a:rPr lang="lt-LT" dirty="0"/>
              <a:t>	etninis priklausomumas</a:t>
            </a:r>
            <a:br>
              <a:rPr lang="lt-LT" dirty="0"/>
            </a:br>
            <a:r>
              <a:rPr lang="lt-LT" dirty="0"/>
              <a:t>	...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36E18-836B-BF59-4473-70B397FBE9CB}"/>
              </a:ext>
            </a:extLst>
          </p:cNvPr>
          <p:cNvSpPr txBox="1">
            <a:spLocks/>
          </p:cNvSpPr>
          <p:nvPr/>
        </p:nvSpPr>
        <p:spPr>
          <a:xfrm>
            <a:off x="6205538" y="2097175"/>
            <a:ext cx="5435600" cy="39956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/>
              <a:t>KAIP VAIZDUOJAMA</a:t>
            </a:r>
          </a:p>
          <a:p>
            <a:r>
              <a:rPr lang="lt-LT" dirty="0"/>
              <a:t>          ką veikia?</a:t>
            </a:r>
            <a:br>
              <a:rPr lang="lt-LT" dirty="0"/>
            </a:br>
            <a:r>
              <a:rPr lang="lt-LT" dirty="0"/>
              <a:t>	kuo domisi?</a:t>
            </a:r>
            <a:br>
              <a:rPr lang="lt-LT" dirty="0"/>
            </a:br>
            <a:r>
              <a:rPr lang="lt-LT" dirty="0"/>
              <a:t>	apie ką svajoja?</a:t>
            </a:r>
            <a:br>
              <a:rPr lang="lt-LT" dirty="0"/>
            </a:br>
            <a:r>
              <a:rPr lang="lt-LT" dirty="0"/>
              <a:t>	kuo rūpinasi?</a:t>
            </a:r>
            <a:br>
              <a:rPr lang="lt-LT" dirty="0"/>
            </a:br>
            <a:r>
              <a:rPr lang="lt-LT" dirty="0"/>
              <a:t>	ką dėvi/kaip puošiasi?</a:t>
            </a:r>
            <a:br>
              <a:rPr lang="lt-LT" dirty="0"/>
            </a:br>
            <a:r>
              <a:rPr lang="lt-LT" dirty="0"/>
              <a:t>	su kuo bendrauja? </a:t>
            </a:r>
            <a:br>
              <a:rPr lang="lt-LT" dirty="0"/>
            </a:br>
            <a:r>
              <a:rPr lang="lt-LT" dirty="0"/>
              <a:t>	...</a:t>
            </a:r>
          </a:p>
        </p:txBody>
      </p:sp>
    </p:spTree>
    <p:extLst>
      <p:ext uri="{BB962C8B-B14F-4D97-AF65-F5344CB8AC3E}">
        <p14:creationId xmlns:p14="http://schemas.microsoft.com/office/powerpoint/2010/main" val="180851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B38C9-3356-D49F-E3E1-A9EFF90FC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 leaf patterns">
            <a:extLst>
              <a:ext uri="{FF2B5EF4-FFF2-40B4-BE49-F238E27FC236}">
                <a16:creationId xmlns:a16="http://schemas.microsoft.com/office/drawing/2014/main" id="{479D8E94-3AA3-4EDF-3F8C-26BDA426EF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" r="11377" b="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A70061-512C-72C3-26A9-6DCF3438A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5657" y="1070851"/>
            <a:ext cx="4023360" cy="3204134"/>
          </a:xfrm>
        </p:spPr>
        <p:txBody>
          <a:bodyPr anchor="b">
            <a:normAutofit/>
          </a:bodyPr>
          <a:lstStyle/>
          <a:p>
            <a:r>
              <a:rPr lang="lt-LT" sz="3600" dirty="0"/>
              <a:t>Ačiū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9636D-F922-CCCE-2479-F3F874F8E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5657" y="4579008"/>
            <a:ext cx="4023360" cy="1208141"/>
          </a:xfrm>
        </p:spPr>
        <p:txBody>
          <a:bodyPr>
            <a:noAutofit/>
          </a:bodyPr>
          <a:lstStyle/>
          <a:p>
            <a:r>
              <a:rPr lang="lt-LT" sz="1800" dirty="0"/>
              <a:t>Akvilė Giniota</a:t>
            </a:r>
          </a:p>
          <a:p>
            <a:r>
              <a:rPr lang="lt-LT" sz="1800" dirty="0"/>
              <a:t>lytiškumo ugdymo praktikė</a:t>
            </a:r>
            <a:br>
              <a:rPr lang="lt-LT" sz="1800" dirty="0"/>
            </a:br>
            <a:r>
              <a:rPr lang="lt-LT" sz="1800" dirty="0"/>
              <a:t>ugdymo mokslų doktorantė </a:t>
            </a:r>
          </a:p>
          <a:p>
            <a:r>
              <a:rPr lang="lt-LT" sz="18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5477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6075F-3B46-23A0-2E77-F28A1657B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00E82-7537-BC43-52EC-DDBED4D53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3" y="1238250"/>
            <a:ext cx="7003107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 err="1"/>
              <a:t>Neformalus</a:t>
            </a:r>
            <a:r>
              <a:rPr lang="en-US" sz="7200" dirty="0"/>
              <a:t> </a:t>
            </a:r>
            <a:r>
              <a:rPr lang="en-US" sz="7200" dirty="0" err="1"/>
              <a:t>mokymasis</a:t>
            </a:r>
            <a:br>
              <a:rPr lang="en-US" sz="7200" dirty="0"/>
            </a:br>
            <a:r>
              <a:rPr lang="en-US" sz="7200" dirty="0" err="1"/>
              <a:t>apie</a:t>
            </a:r>
            <a:r>
              <a:rPr lang="en-US" sz="7200" dirty="0"/>
              <a:t> </a:t>
            </a:r>
            <a:br>
              <a:rPr lang="lt-LT" sz="7200" dirty="0"/>
            </a:br>
            <a:r>
              <a:rPr lang="en-US" sz="7200" dirty="0" err="1"/>
              <a:t>lyti</a:t>
            </a:r>
            <a:r>
              <a:rPr lang="lt-LT" sz="7200" dirty="0"/>
              <a:t>škumą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354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4C220-D41E-A16C-0347-6125AFD88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4439-9713-BBA5-66DF-AE733A9ED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3" y="1238250"/>
            <a:ext cx="7003107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 err="1"/>
              <a:t>Savaiminis</a:t>
            </a:r>
            <a:r>
              <a:rPr lang="en-US" sz="7200" dirty="0"/>
              <a:t> </a:t>
            </a:r>
            <a:r>
              <a:rPr lang="en-US" sz="7200" dirty="0" err="1"/>
              <a:t>mokymasis</a:t>
            </a:r>
            <a:br>
              <a:rPr lang="en-US" sz="7200" dirty="0"/>
            </a:br>
            <a:r>
              <a:rPr lang="en-US" sz="7200" dirty="0" err="1"/>
              <a:t>apie</a:t>
            </a:r>
            <a:r>
              <a:rPr lang="en-US" sz="7200" dirty="0"/>
              <a:t> </a:t>
            </a:r>
            <a:br>
              <a:rPr lang="lt-LT" sz="7200" dirty="0"/>
            </a:br>
            <a:r>
              <a:rPr lang="en-US" sz="7200" dirty="0" err="1"/>
              <a:t>lyti</a:t>
            </a:r>
            <a:r>
              <a:rPr lang="lt-LT" sz="7200" dirty="0"/>
              <a:t>škumą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4690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2C06-CE1E-B702-B6B2-C26D8855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33667-D11D-43C1-D958-7676CAD1D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LAURA MAZALIENĖ ATSKLEIDĖ, KIEK KAINUOJA PASIRUOŠTI RUGSĖJO 1-AJAI |  PANORAMA">
            <a:extLst>
              <a:ext uri="{FF2B5EF4-FFF2-40B4-BE49-F238E27FC236}">
                <a16:creationId xmlns:a16="http://schemas.microsoft.com/office/drawing/2014/main" id="{41FDB89F-11DF-3BC3-4806-2888C73DC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r="347" b="-1"/>
          <a:stretch/>
        </p:blipFill>
        <p:spPr bwMode="auto">
          <a:xfrm>
            <a:off x="-1525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0CD2C4C-9758-388F-E92E-D86BDA063212}"/>
              </a:ext>
            </a:extLst>
          </p:cNvPr>
          <p:cNvSpPr txBox="1">
            <a:spLocks/>
          </p:cNvSpPr>
          <p:nvPr/>
        </p:nvSpPr>
        <p:spPr>
          <a:xfrm rot="21092455">
            <a:off x="2104172" y="5043424"/>
            <a:ext cx="5546309" cy="1822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5400" dirty="0">
                <a:latin typeface="+mn-lt"/>
              </a:rPr>
              <a:t>pamokos vyksta </a:t>
            </a:r>
          </a:p>
          <a:p>
            <a:r>
              <a:rPr lang="lt-LT" sz="5400" dirty="0">
                <a:latin typeface="+mn-lt"/>
              </a:rPr>
              <a:t>net kai nevyksta</a:t>
            </a:r>
            <a:endParaRPr lang="en-GB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181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13B7-E4CA-7259-B99F-E4B3AA85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kokie lyčių stereotipai, nutaikyti į jus, erzina labiausiai?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20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76C43-94C1-7173-5024-EED0ED271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6BEA-EA83-ADE9-CA75-5E60B964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Kaip galvojate, kaip lyčių stereotipai gali pasireikšti jūsų srityje?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58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F6422-48B6-4EA0-A22B-8EA0AFCA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+mn-lt"/>
              </a:rPr>
              <a:t>prielaida</a:t>
            </a:r>
            <a:r>
              <a:rPr lang="en-GB" b="1" dirty="0">
                <a:latin typeface="+mn-lt"/>
              </a:rPr>
              <a:t>, </a:t>
            </a:r>
            <a:r>
              <a:rPr lang="en-GB" b="1" dirty="0" err="1">
                <a:latin typeface="+mn-lt"/>
              </a:rPr>
              <a:t>kad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seksualumas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yra</a:t>
            </a:r>
            <a:r>
              <a:rPr lang="en-GB" b="1" dirty="0">
                <a:latin typeface="+mn-lt"/>
              </a:rPr>
              <a:t> pats </a:t>
            </a:r>
            <a:r>
              <a:rPr lang="en-GB" b="1" dirty="0" err="1">
                <a:latin typeface="+mn-lt"/>
              </a:rPr>
              <a:t>natūraliausias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ir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spontaniškiausias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reiškinys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74592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_2SEEDS">
      <a:dk1>
        <a:srgbClr val="000000"/>
      </a:dk1>
      <a:lt1>
        <a:srgbClr val="FFFFFF"/>
      </a:lt1>
      <a:dk2>
        <a:srgbClr val="413024"/>
      </a:dk2>
      <a:lt2>
        <a:srgbClr val="E2E6E8"/>
      </a:lt2>
      <a:accent1>
        <a:srgbClr val="D59164"/>
      </a:accent1>
      <a:accent2>
        <a:srgbClr val="DC8081"/>
      </a:accent2>
      <a:accent3>
        <a:srgbClr val="AFA266"/>
      </a:accent3>
      <a:accent4>
        <a:srgbClr val="52AFAF"/>
      </a:accent4>
      <a:accent5>
        <a:srgbClr val="69A8D6"/>
      </a:accent5>
      <a:accent6>
        <a:srgbClr val="6476D5"/>
      </a:accent6>
      <a:hlink>
        <a:srgbClr val="5986A5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574376989644B99A03B2A4CA8F95E" ma:contentTypeVersion="9" ma:contentTypeDescription="Create a new document." ma:contentTypeScope="" ma:versionID="6b505472bbdc7557bca898ff11663ee2">
  <xsd:schema xmlns:xsd="http://www.w3.org/2001/XMLSchema" xmlns:xs="http://www.w3.org/2001/XMLSchema" xmlns:p="http://schemas.microsoft.com/office/2006/metadata/properties" xmlns:ns3="a5457696-9ff6-49bb-8e35-79974370518b" xmlns:ns4="65b8b6eb-5fba-42dc-8209-282384e52679" targetNamespace="http://schemas.microsoft.com/office/2006/metadata/properties" ma:root="true" ma:fieldsID="a6171f2fbf3a3e312b894497c711c626" ns3:_="" ns4:_="">
    <xsd:import namespace="a5457696-9ff6-49bb-8e35-79974370518b"/>
    <xsd:import namespace="65b8b6eb-5fba-42dc-8209-282384e526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57696-9ff6-49bb-8e35-7997437051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8b6eb-5fba-42dc-8209-282384e5267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5457696-9ff6-49bb-8e35-79974370518b" xsi:nil="true"/>
  </documentManagement>
</p:properties>
</file>

<file path=customXml/itemProps1.xml><?xml version="1.0" encoding="utf-8"?>
<ds:datastoreItem xmlns:ds="http://schemas.openxmlformats.org/officeDocument/2006/customXml" ds:itemID="{E6788097-55DF-4EA1-AD40-8AA069EBED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457696-9ff6-49bb-8e35-79974370518b"/>
    <ds:schemaRef ds:uri="65b8b6eb-5fba-42dc-8209-282384e526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D3E3B9-CCAC-419C-91C6-9136FF8ED6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3A7FFF-440B-4688-BC60-F64F1F28FF5F}">
  <ds:schemaRefs>
    <ds:schemaRef ds:uri="http://purl.org/dc/elements/1.1/"/>
    <ds:schemaRef ds:uri="a5457696-9ff6-49bb-8e35-79974370518b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65b8b6eb-5fba-42dc-8209-282384e52679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5946</TotalTime>
  <Words>875</Words>
  <Application>Microsoft Office PowerPoint</Application>
  <PresentationFormat>Widescreen</PresentationFormat>
  <Paragraphs>81</Paragraphs>
  <Slides>34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Meiryo</vt:lpstr>
      <vt:lpstr>Aptos</vt:lpstr>
      <vt:lpstr>Arial</vt:lpstr>
      <vt:lpstr>Avenir Next LT Pro</vt:lpstr>
      <vt:lpstr>Calibri</vt:lpstr>
      <vt:lpstr>Neue Haas Grotesk Text Pro</vt:lpstr>
      <vt:lpstr>AccentBoxVTI</vt:lpstr>
      <vt:lpstr>Kaip sustiprinti talentą, neapribotą lyčių stereotipų</vt:lpstr>
      <vt:lpstr>Kiek lytiškumo ugdymo atliekame kiekvieną dieną?</vt:lpstr>
      <vt:lpstr>Formalus mokymasis apie  lytiškumą</vt:lpstr>
      <vt:lpstr>Neformalus mokymasis apie  lytiškumą</vt:lpstr>
      <vt:lpstr>Savaiminis mokymasis apie  lytiškumą</vt:lpstr>
      <vt:lpstr>PowerPoint Presentation</vt:lpstr>
      <vt:lpstr>kokie lyčių stereotipai, nutaikyti į jus, erzina labiausiai?</vt:lpstr>
      <vt:lpstr>Kaip galvojate, kaip lyčių stereotipai gali pasireikšti jūsų srityje?</vt:lpstr>
      <vt:lpstr>prielaida, kad seksualumas yra pats natūraliausias ir spontaniškiausias reiškinys</vt:lpstr>
      <vt:lpstr>PowerPoint Presentation</vt:lpstr>
      <vt:lpstr>PowerPoint Presentation</vt:lpstr>
      <vt:lpstr>PowerPoint Presentation</vt:lpstr>
      <vt:lpstr>kasdienė kalba</vt:lpstr>
      <vt:lpstr>Kokias pamatines žinutes apie „vyriškumą“, „moteriškumą“ kasdienė kalba perteikia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 ignoruoti skirtumų (- „mes jų neveikiami“ -), o pripažinti skirtumus, tad ir įvairovę.</vt:lpstr>
      <vt:lpstr>Individo pamatymas (individuacija)</vt:lpstr>
      <vt:lpstr>PowerPoint Presentation</vt:lpstr>
      <vt:lpstr>Konsultantas (-ė) neatkreipia dėmesio į tai, kad vaikinas norėtų tapti slaugytoju arba kad mergina svarstytų būti mechanike, ir šių pasirinkimų aktyviai neskatina, nors tai gali būti jų nuoširdus interesas.</vt:lpstr>
      <vt:lpstr>Profesinio orientavimo medžiaga, naudojama klasėje, pateikia vyrų dominavimą kai kuriose srityse kaip „normalų“. Pavyzdžiui, techninėse profesijose, tokiose kaip inžinerija ar IT, pateikiamos tik vyrų sėkmės istorijos ir moterys beveik nevaizduojamos.</vt:lpstr>
      <vt:lpstr>Konsultantas vyresnėms klasėms siūlo inžinerijos ar informacinių technologijų studijų programas berniukams su aiškiu pranešimu, kad „čia yra aukštos algos ir didelės galimybės karjeros augimui“, o merginoms tokios informacijos nepateikia, netgi gali teigti, kad „tai labai sunkios sritys moterims“.</vt:lpstr>
      <vt:lpstr>„Ar pagalvojai, kaip tavo šeima derins tavo karjerą ir vaikų auginimą?“</vt:lpstr>
      <vt:lpstr>Profesinio orientavimo testai, skirti nustatyti karjeros kryptį, kartais remiasi klausimais, kurie gali netyčia skatinti tam tikrų profesijų pasirinkimą pagal lytį. Pavyzdžiui, testai gali naudoti formuluotes, skatinančias merginas rinktis "kūrybines" sritis, o berniukus – "technologines" sritis.  Problema: Testų struktūra ir klausimų formulavimas gali nukreipti mokinius tam tikra linkme, ribodamas jų galimybes rinktis profesiją pagal tikruosius interesus ir gabumus, o ne pagal įsivaizduojamą tinkamumą lyties atžvilgiu.</vt:lpstr>
      <vt:lpstr>PowerPoint Presentation</vt:lpstr>
      <vt:lpstr>Ačiū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Akvilė Giniotaitė</dc:creator>
  <cp:lastModifiedBy>Akvilė Giniotaitė</cp:lastModifiedBy>
  <cp:revision>4</cp:revision>
  <dcterms:created xsi:type="dcterms:W3CDTF">2024-11-28T06:55:33Z</dcterms:created>
  <dcterms:modified xsi:type="dcterms:W3CDTF">2024-12-08T09:16:07Z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0x0101003F9574376989644B99A03B2A4CA8F95E</vt:lpwstr>
  </property>
</Properties>
</file>